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
      <p:font typeface="Fraunces" panose="020B0604020202020204" charset="0"/>
      <p:regular r:id="rId17"/>
    </p:embeddedFont>
    <p:embeddedFont>
      <p:font typeface="Fraunce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hyperlink" Target="https://github.com/DSA-IITJ-2024/ideathon-code-submission-rsrajahnsa" TargetMode="External"/><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3219718"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l="-4900" r="-8131" b="-7035"/>
            </a:stretch>
          </a:blipFill>
        </p:spPr>
      </p:sp>
      <p:sp>
        <p:nvSpPr>
          <p:cNvPr id="7" name="TextBox 7"/>
          <p:cNvSpPr txBox="1"/>
          <p:nvPr/>
        </p:nvSpPr>
        <p:spPr>
          <a:xfrm>
            <a:off x="1681285" y="266281"/>
            <a:ext cx="8074461" cy="3875703"/>
          </a:xfrm>
          <a:prstGeom prst="rect">
            <a:avLst/>
          </a:prstGeom>
        </p:spPr>
        <p:txBody>
          <a:bodyPr lIns="0" tIns="0" rIns="0" bIns="0" rtlCol="0" anchor="t">
            <a:spAutoFit/>
          </a:bodyPr>
          <a:lstStyle/>
          <a:p>
            <a:pPr algn="ctr">
              <a:lnSpc>
                <a:spcPts val="7697"/>
              </a:lnSpc>
            </a:pPr>
            <a:r>
              <a:rPr lang="en-US" sz="6158">
                <a:solidFill>
                  <a:srgbClr val="FFFFFF"/>
                </a:solidFill>
                <a:latin typeface="Fraunces"/>
              </a:rPr>
              <a:t>Dynamic EV Charging Locator: Enhancing Navigation Efficiency</a:t>
            </a:r>
          </a:p>
        </p:txBody>
      </p:sp>
      <p:sp>
        <p:nvSpPr>
          <p:cNvPr id="8" name="TextBox 8"/>
          <p:cNvSpPr txBox="1"/>
          <p:nvPr/>
        </p:nvSpPr>
        <p:spPr>
          <a:xfrm>
            <a:off x="1073054" y="7723694"/>
            <a:ext cx="9290924" cy="1663541"/>
          </a:xfrm>
          <a:prstGeom prst="rect">
            <a:avLst/>
          </a:prstGeom>
        </p:spPr>
        <p:txBody>
          <a:bodyPr lIns="0" tIns="0" rIns="0" bIns="0" rtlCol="0" anchor="t">
            <a:spAutoFit/>
          </a:bodyPr>
          <a:lstStyle/>
          <a:p>
            <a:pPr algn="l">
              <a:lnSpc>
                <a:spcPts val="3286"/>
              </a:lnSpc>
            </a:pPr>
            <a:r>
              <a:rPr lang="en-US" sz="2053">
                <a:solidFill>
                  <a:srgbClr val="EBECEF"/>
                </a:solidFill>
                <a:latin typeface="Arimo"/>
              </a:rPr>
              <a:t>Explore the dynamic world of electric vehicle (EV) charging infrastructure and discover how a cutting-edge locator can revolutionize your driving experience. Seamlessly navigate to the nearest available charging station, even in the face of road closures and changing conditions.</a:t>
            </a:r>
          </a:p>
        </p:txBody>
      </p:sp>
      <p:sp>
        <p:nvSpPr>
          <p:cNvPr id="9" name="TextBox 9"/>
          <p:cNvSpPr txBox="1"/>
          <p:nvPr/>
        </p:nvSpPr>
        <p:spPr>
          <a:xfrm>
            <a:off x="2473631" y="4035868"/>
            <a:ext cx="6256367" cy="3589227"/>
          </a:xfrm>
          <a:prstGeom prst="rect">
            <a:avLst/>
          </a:prstGeom>
        </p:spPr>
        <p:txBody>
          <a:bodyPr lIns="0" tIns="0" rIns="0" bIns="0" rtlCol="0" anchor="t">
            <a:spAutoFit/>
          </a:bodyPr>
          <a:lstStyle/>
          <a:p>
            <a:pPr algn="ctr">
              <a:lnSpc>
                <a:spcPts val="2204"/>
              </a:lnSpc>
              <a:spcBef>
                <a:spcPct val="0"/>
              </a:spcBef>
            </a:pPr>
            <a:endParaRPr/>
          </a:p>
          <a:p>
            <a:pPr algn="ctr">
              <a:lnSpc>
                <a:spcPts val="2204"/>
              </a:lnSpc>
              <a:spcBef>
                <a:spcPct val="0"/>
              </a:spcBef>
            </a:pPr>
            <a:endParaRPr/>
          </a:p>
          <a:p>
            <a:pPr algn="ctr">
              <a:lnSpc>
                <a:spcPts val="2204"/>
              </a:lnSpc>
              <a:spcBef>
                <a:spcPct val="0"/>
              </a:spcBef>
            </a:pPr>
            <a:r>
              <a:rPr lang="en-US" sz="1763">
                <a:solidFill>
                  <a:srgbClr val="FFFFFF"/>
                </a:solidFill>
                <a:latin typeface="Fraunces"/>
              </a:rPr>
              <a:t> CSL2020/Data Structures And Algorithms</a:t>
            </a:r>
          </a:p>
          <a:p>
            <a:pPr algn="ctr">
              <a:lnSpc>
                <a:spcPts val="2204"/>
              </a:lnSpc>
              <a:spcBef>
                <a:spcPct val="0"/>
              </a:spcBef>
            </a:pPr>
            <a:endParaRPr lang="en-US" sz="1763">
              <a:solidFill>
                <a:srgbClr val="FFFFFF"/>
              </a:solidFill>
              <a:latin typeface="Fraunces"/>
            </a:endParaRPr>
          </a:p>
          <a:p>
            <a:pPr algn="ctr">
              <a:lnSpc>
                <a:spcPts val="2204"/>
              </a:lnSpc>
              <a:spcBef>
                <a:spcPct val="0"/>
              </a:spcBef>
            </a:pPr>
            <a:r>
              <a:rPr lang="en-US" sz="1763">
                <a:solidFill>
                  <a:srgbClr val="FFFFFF"/>
                </a:solidFill>
                <a:latin typeface="Fraunces"/>
              </a:rPr>
              <a:t>Prof. Suchetana Chakraborty</a:t>
            </a:r>
          </a:p>
          <a:p>
            <a:pPr algn="ctr">
              <a:lnSpc>
                <a:spcPts val="2204"/>
              </a:lnSpc>
              <a:spcBef>
                <a:spcPct val="0"/>
              </a:spcBef>
            </a:pPr>
            <a:endParaRPr lang="en-US" sz="1763">
              <a:solidFill>
                <a:srgbClr val="FFFFFF"/>
              </a:solidFill>
              <a:latin typeface="Fraunces"/>
            </a:endParaRPr>
          </a:p>
          <a:p>
            <a:pPr algn="ctr">
              <a:lnSpc>
                <a:spcPts val="2204"/>
              </a:lnSpc>
              <a:spcBef>
                <a:spcPct val="0"/>
              </a:spcBef>
            </a:pPr>
            <a:r>
              <a:rPr lang="en-US" sz="1763">
                <a:solidFill>
                  <a:srgbClr val="FFFFFF"/>
                </a:solidFill>
                <a:latin typeface="Fraunces"/>
              </a:rPr>
              <a:t>Mentor TA: Garvit Chugh</a:t>
            </a:r>
          </a:p>
          <a:p>
            <a:pPr algn="ctr">
              <a:lnSpc>
                <a:spcPts val="2204"/>
              </a:lnSpc>
              <a:spcBef>
                <a:spcPct val="0"/>
              </a:spcBef>
            </a:pPr>
            <a:endParaRPr lang="en-US" sz="1763">
              <a:solidFill>
                <a:srgbClr val="FFFFFF"/>
              </a:solidFill>
              <a:latin typeface="Fraunces"/>
            </a:endParaRPr>
          </a:p>
          <a:p>
            <a:pPr algn="ctr">
              <a:lnSpc>
                <a:spcPts val="2204"/>
              </a:lnSpc>
              <a:spcBef>
                <a:spcPct val="0"/>
              </a:spcBef>
            </a:pPr>
            <a:endParaRPr lang="en-US" sz="1763">
              <a:solidFill>
                <a:srgbClr val="FFFFFF"/>
              </a:solidFill>
              <a:latin typeface="Fraunces"/>
            </a:endParaRPr>
          </a:p>
          <a:p>
            <a:pPr>
              <a:lnSpc>
                <a:spcPts val="2204"/>
              </a:lnSpc>
              <a:spcBef>
                <a:spcPct val="0"/>
              </a:spcBef>
            </a:pPr>
            <a:r>
              <a:rPr lang="en-US" sz="1763">
                <a:solidFill>
                  <a:srgbClr val="FFFFFF"/>
                </a:solidFill>
                <a:latin typeface="Fraunces"/>
              </a:rPr>
              <a:t>Team Members:  Aditya Pote                  (B22ME005)</a:t>
            </a:r>
          </a:p>
          <a:p>
            <a:pPr>
              <a:lnSpc>
                <a:spcPts val="2204"/>
              </a:lnSpc>
              <a:spcBef>
                <a:spcPct val="0"/>
              </a:spcBef>
            </a:pPr>
            <a:r>
              <a:rPr lang="en-US" sz="1763">
                <a:solidFill>
                  <a:srgbClr val="FFFFFF"/>
                </a:solidFill>
                <a:latin typeface="Fraunces"/>
              </a:rPr>
              <a:t>                                    Rohan Gupta               (B22MT037)</a:t>
            </a:r>
          </a:p>
          <a:p>
            <a:pPr>
              <a:lnSpc>
                <a:spcPts val="2204"/>
              </a:lnSpc>
              <a:spcBef>
                <a:spcPct val="0"/>
              </a:spcBef>
            </a:pPr>
            <a:r>
              <a:rPr lang="en-US" sz="1763">
                <a:solidFill>
                  <a:srgbClr val="FFFFFF"/>
                </a:solidFill>
                <a:latin typeface="Fraunces"/>
              </a:rPr>
              <a:t>                                    Rutam Rajhansa         (B22ME055)</a:t>
            </a:r>
          </a:p>
          <a:p>
            <a:pPr>
              <a:lnSpc>
                <a:spcPts val="2204"/>
              </a:lnSpc>
              <a:spcBef>
                <a:spcPct val="0"/>
              </a:spcBef>
            </a:pPr>
            <a:endParaRPr lang="en-US" sz="1763">
              <a:solidFill>
                <a:srgbClr val="FFFFFF"/>
              </a:solidFill>
              <a:latin typeface="Fraunc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15003420" y="198312"/>
            <a:ext cx="2109531" cy="1660776"/>
          </a:xfrm>
          <a:custGeom>
            <a:avLst/>
            <a:gdLst/>
            <a:ahLst/>
            <a:cxnLst/>
            <a:rect l="l" t="t" r="r" b="b"/>
            <a:pathLst>
              <a:path w="2109531" h="1660776">
                <a:moveTo>
                  <a:pt x="0" y="0"/>
                </a:moveTo>
                <a:lnTo>
                  <a:pt x="2109532" y="0"/>
                </a:lnTo>
                <a:lnTo>
                  <a:pt x="2109532" y="1660776"/>
                </a:lnTo>
                <a:lnTo>
                  <a:pt x="0" y="1660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82085" y="198312"/>
            <a:ext cx="1016409" cy="1467257"/>
          </a:xfrm>
          <a:custGeom>
            <a:avLst/>
            <a:gdLst/>
            <a:ahLst/>
            <a:cxnLst/>
            <a:rect l="l" t="t" r="r" b="b"/>
            <a:pathLst>
              <a:path w="1016409" h="1467257">
                <a:moveTo>
                  <a:pt x="0" y="0"/>
                </a:moveTo>
                <a:lnTo>
                  <a:pt x="1016408" y="0"/>
                </a:lnTo>
                <a:lnTo>
                  <a:pt x="1016408" y="1467257"/>
                </a:lnTo>
                <a:lnTo>
                  <a:pt x="0" y="1467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162103" y="560738"/>
            <a:ext cx="11204377" cy="906519"/>
          </a:xfrm>
          <a:prstGeom prst="rect">
            <a:avLst/>
          </a:prstGeom>
        </p:spPr>
        <p:txBody>
          <a:bodyPr lIns="0" tIns="0" rIns="0" bIns="0" rtlCol="0" anchor="t">
            <a:spAutoFit/>
          </a:bodyPr>
          <a:lstStyle/>
          <a:p>
            <a:pPr algn="ctr">
              <a:lnSpc>
                <a:spcPts val="7230"/>
              </a:lnSpc>
              <a:spcBef>
                <a:spcPct val="0"/>
              </a:spcBef>
            </a:pPr>
            <a:r>
              <a:rPr lang="en-US" sz="5786">
                <a:solidFill>
                  <a:srgbClr val="FFFFFF"/>
                </a:solidFill>
                <a:latin typeface="Fraunces Bold"/>
              </a:rPr>
              <a:t>Conclusion  and Contributions</a:t>
            </a:r>
          </a:p>
        </p:txBody>
      </p:sp>
      <p:sp>
        <p:nvSpPr>
          <p:cNvPr id="9" name="TextBox 9"/>
          <p:cNvSpPr txBox="1"/>
          <p:nvPr/>
        </p:nvSpPr>
        <p:spPr>
          <a:xfrm>
            <a:off x="228619" y="2295816"/>
            <a:ext cx="6935629" cy="4572219"/>
          </a:xfrm>
          <a:prstGeom prst="rect">
            <a:avLst/>
          </a:prstGeom>
        </p:spPr>
        <p:txBody>
          <a:bodyPr lIns="0" tIns="0" rIns="0" bIns="0" rtlCol="0" anchor="t">
            <a:spAutoFit/>
          </a:bodyPr>
          <a:lstStyle/>
          <a:p>
            <a:pPr>
              <a:lnSpc>
                <a:spcPts val="1845"/>
              </a:lnSpc>
              <a:spcBef>
                <a:spcPct val="0"/>
              </a:spcBef>
            </a:pPr>
            <a:r>
              <a:rPr lang="en-US" sz="1476">
                <a:solidFill>
                  <a:srgbClr val="FABD0B"/>
                </a:solidFill>
                <a:latin typeface="Fraunces"/>
              </a:rPr>
              <a:t>Rutam's Contribution:</a:t>
            </a:r>
          </a:p>
          <a:p>
            <a:pPr>
              <a:lnSpc>
                <a:spcPts val="1845"/>
              </a:lnSpc>
              <a:spcBef>
                <a:spcPct val="0"/>
              </a:spcBef>
            </a:pPr>
            <a:endParaRPr lang="en-US" sz="1476">
              <a:solidFill>
                <a:srgbClr val="FABD0B"/>
              </a:solidFill>
              <a:latin typeface="Fraunces"/>
            </a:endParaRPr>
          </a:p>
          <a:p>
            <a:pPr marL="318884" lvl="1" indent="-159442">
              <a:lnSpc>
                <a:spcPts val="1845"/>
              </a:lnSpc>
              <a:buFont typeface="Arial"/>
              <a:buChar char="•"/>
            </a:pPr>
            <a:r>
              <a:rPr lang="en-US" sz="1476">
                <a:solidFill>
                  <a:srgbClr val="FFFFFF"/>
                </a:solidFill>
                <a:latin typeface="Fraunces"/>
              </a:rPr>
              <a:t>Integrated real-time traffic data, enhancing functionality.</a:t>
            </a:r>
          </a:p>
          <a:p>
            <a:pPr marL="318884" lvl="1" indent="-159442">
              <a:lnSpc>
                <a:spcPts val="1845"/>
              </a:lnSpc>
              <a:buFont typeface="Arial"/>
              <a:buChar char="•"/>
            </a:pPr>
            <a:r>
              <a:rPr lang="en-US" sz="1476">
                <a:solidFill>
                  <a:srgbClr val="FEFEFE"/>
                </a:solidFill>
                <a:latin typeface="Fraunces"/>
              </a:rPr>
              <a:t>Developed algorithms for predicting traffic patterns.</a:t>
            </a:r>
          </a:p>
          <a:p>
            <a:pPr marL="318884" lvl="1" indent="-159442">
              <a:lnSpc>
                <a:spcPts val="1845"/>
              </a:lnSpc>
              <a:buFont typeface="Arial"/>
              <a:buChar char="•"/>
            </a:pPr>
            <a:r>
              <a:rPr lang="en-US" sz="1476">
                <a:solidFill>
                  <a:srgbClr val="FEFEFE"/>
                </a:solidFill>
                <a:latin typeface="Fraunces"/>
              </a:rPr>
              <a:t>Optimized code performance and memory management.</a:t>
            </a:r>
          </a:p>
          <a:p>
            <a:pPr marL="318884" lvl="1" indent="-159442">
              <a:lnSpc>
                <a:spcPts val="1844"/>
              </a:lnSpc>
              <a:buFont typeface="Arial"/>
              <a:buChar char="•"/>
            </a:pPr>
            <a:r>
              <a:rPr lang="en-US" sz="1476">
                <a:solidFill>
                  <a:srgbClr val="FEFEFE"/>
                </a:solidFill>
                <a:latin typeface="Fraunces"/>
              </a:rPr>
              <a:t>Ensured clear documentation and code readability.</a:t>
            </a:r>
          </a:p>
          <a:p>
            <a:pPr>
              <a:lnSpc>
                <a:spcPts val="1845"/>
              </a:lnSpc>
              <a:spcBef>
                <a:spcPct val="0"/>
              </a:spcBef>
            </a:pPr>
            <a:endParaRPr lang="en-US" sz="1476">
              <a:solidFill>
                <a:srgbClr val="FEFEFE"/>
              </a:solidFill>
              <a:latin typeface="Fraunces"/>
            </a:endParaRPr>
          </a:p>
          <a:p>
            <a:pPr>
              <a:lnSpc>
                <a:spcPts val="1845"/>
              </a:lnSpc>
              <a:spcBef>
                <a:spcPct val="0"/>
              </a:spcBef>
            </a:pPr>
            <a:r>
              <a:rPr lang="en-US" sz="1476">
                <a:solidFill>
                  <a:srgbClr val="35E1FF"/>
                </a:solidFill>
                <a:latin typeface="Fraunces"/>
              </a:rPr>
              <a:t>Aditya's Contribution:</a:t>
            </a:r>
          </a:p>
          <a:p>
            <a:pPr>
              <a:lnSpc>
                <a:spcPts val="1845"/>
              </a:lnSpc>
              <a:spcBef>
                <a:spcPct val="0"/>
              </a:spcBef>
            </a:pPr>
            <a:endParaRPr lang="en-US" sz="1476">
              <a:solidFill>
                <a:srgbClr val="35E1FF"/>
              </a:solidFill>
              <a:latin typeface="Fraunces"/>
            </a:endParaRPr>
          </a:p>
          <a:p>
            <a:pPr marL="318884" lvl="1" indent="-159442">
              <a:lnSpc>
                <a:spcPts val="1845"/>
              </a:lnSpc>
              <a:buFont typeface="Arial"/>
              <a:buChar char="•"/>
            </a:pPr>
            <a:r>
              <a:rPr lang="en-US" sz="1476">
                <a:solidFill>
                  <a:srgbClr val="FFFFFF"/>
                </a:solidFill>
                <a:latin typeface="Fraunces"/>
              </a:rPr>
              <a:t>Explored graph data structures and implemented a suitable representation.</a:t>
            </a:r>
          </a:p>
          <a:p>
            <a:pPr marL="318884" lvl="1" indent="-159442">
              <a:lnSpc>
                <a:spcPts val="1845"/>
              </a:lnSpc>
              <a:buFont typeface="Arial"/>
              <a:buChar char="•"/>
            </a:pPr>
            <a:r>
              <a:rPr lang="en-US" sz="1476">
                <a:solidFill>
                  <a:srgbClr val="FFFFFF"/>
                </a:solidFill>
                <a:latin typeface="Fraunces"/>
              </a:rPr>
              <a:t>Developed functions for road closures and traffic conditions.</a:t>
            </a:r>
          </a:p>
          <a:p>
            <a:pPr marL="318884" lvl="1" indent="-159442">
              <a:lnSpc>
                <a:spcPts val="1845"/>
              </a:lnSpc>
              <a:buFont typeface="Arial"/>
              <a:buChar char="•"/>
            </a:pPr>
            <a:r>
              <a:rPr lang="en-US" sz="1476">
                <a:solidFill>
                  <a:srgbClr val="FFFFFF"/>
                </a:solidFill>
                <a:latin typeface="Fraunces"/>
              </a:rPr>
              <a:t>Assisted in code optimization and memory efficiency.</a:t>
            </a:r>
          </a:p>
          <a:p>
            <a:pPr marL="318884" lvl="1" indent="-159442">
              <a:lnSpc>
                <a:spcPts val="1844"/>
              </a:lnSpc>
              <a:buFont typeface="Arial"/>
              <a:buChar char="•"/>
            </a:pPr>
            <a:r>
              <a:rPr lang="en-US" sz="1476">
                <a:solidFill>
                  <a:srgbClr val="FFFFFF"/>
                </a:solidFill>
                <a:latin typeface="Fraunces"/>
              </a:rPr>
              <a:t>Provided clear documentation for implemented functionalities.</a:t>
            </a:r>
          </a:p>
          <a:p>
            <a:pPr>
              <a:lnSpc>
                <a:spcPts val="1845"/>
              </a:lnSpc>
              <a:spcBef>
                <a:spcPct val="0"/>
              </a:spcBef>
            </a:pPr>
            <a:endParaRPr lang="en-US" sz="1476">
              <a:solidFill>
                <a:srgbClr val="FFFFFF"/>
              </a:solidFill>
              <a:latin typeface="Fraunces"/>
            </a:endParaRPr>
          </a:p>
          <a:p>
            <a:pPr>
              <a:lnSpc>
                <a:spcPts val="1845"/>
              </a:lnSpc>
              <a:spcBef>
                <a:spcPct val="0"/>
              </a:spcBef>
            </a:pPr>
            <a:r>
              <a:rPr lang="en-US" sz="1476">
                <a:solidFill>
                  <a:srgbClr val="8FD123"/>
                </a:solidFill>
                <a:latin typeface="Fraunces"/>
              </a:rPr>
              <a:t>Rohan's Contribution:</a:t>
            </a:r>
          </a:p>
          <a:p>
            <a:pPr>
              <a:lnSpc>
                <a:spcPts val="1845"/>
              </a:lnSpc>
            </a:pPr>
            <a:endParaRPr lang="en-US" sz="1476">
              <a:solidFill>
                <a:srgbClr val="8FD123"/>
              </a:solidFill>
              <a:latin typeface="Fraunces"/>
            </a:endParaRPr>
          </a:p>
          <a:p>
            <a:pPr marL="318884" lvl="1" indent="-159442">
              <a:lnSpc>
                <a:spcPts val="1845"/>
              </a:lnSpc>
              <a:buFont typeface="Arial"/>
              <a:buChar char="•"/>
            </a:pPr>
            <a:r>
              <a:rPr lang="en-US" sz="1476">
                <a:solidFill>
                  <a:srgbClr val="FFFFFF"/>
                </a:solidFill>
                <a:latin typeface="Fraunces"/>
              </a:rPr>
              <a:t>Implemented Dijkstra's algorithm for shortest paths.</a:t>
            </a:r>
          </a:p>
          <a:p>
            <a:pPr marL="318884" lvl="1" indent="-159442">
              <a:lnSpc>
                <a:spcPts val="1845"/>
              </a:lnSpc>
              <a:buFont typeface="Arial"/>
              <a:buChar char="•"/>
            </a:pPr>
            <a:r>
              <a:rPr lang="en-US" sz="1476">
                <a:solidFill>
                  <a:srgbClr val="FFFFFF"/>
                </a:solidFill>
                <a:latin typeface="Fraunces"/>
              </a:rPr>
              <a:t>Developed functions considering traffic conditions and road closures.</a:t>
            </a:r>
          </a:p>
          <a:p>
            <a:pPr marL="318884" lvl="1" indent="-159442">
              <a:lnSpc>
                <a:spcPts val="1845"/>
              </a:lnSpc>
              <a:buFont typeface="Arial"/>
              <a:buChar char="•"/>
            </a:pPr>
            <a:r>
              <a:rPr lang="en-US" sz="1476">
                <a:solidFill>
                  <a:srgbClr val="FFFFFF"/>
                </a:solidFill>
                <a:latin typeface="Fraunces"/>
              </a:rPr>
              <a:t>Assisted in debugging and troubleshooting.</a:t>
            </a:r>
          </a:p>
          <a:p>
            <a:pPr marL="318884" lvl="1" indent="-159442">
              <a:lnSpc>
                <a:spcPts val="1845"/>
              </a:lnSpc>
              <a:buFont typeface="Arial"/>
              <a:buChar char="•"/>
            </a:pPr>
            <a:r>
              <a:rPr lang="en-US" sz="1476">
                <a:solidFill>
                  <a:srgbClr val="FFFFFF"/>
                </a:solidFill>
                <a:latin typeface="Fraunces"/>
              </a:rPr>
              <a:t>Provided insights into algorithm optimization and code structure.</a:t>
            </a:r>
          </a:p>
        </p:txBody>
      </p:sp>
      <p:sp>
        <p:nvSpPr>
          <p:cNvPr id="10" name="TextBox 10"/>
          <p:cNvSpPr txBox="1"/>
          <p:nvPr/>
        </p:nvSpPr>
        <p:spPr>
          <a:xfrm>
            <a:off x="8764292" y="1849563"/>
            <a:ext cx="9523708" cy="1475334"/>
          </a:xfrm>
          <a:prstGeom prst="rect">
            <a:avLst/>
          </a:prstGeom>
        </p:spPr>
        <p:txBody>
          <a:bodyPr lIns="0" tIns="0" rIns="0" bIns="0" rtlCol="0" anchor="t">
            <a:spAutoFit/>
          </a:bodyPr>
          <a:lstStyle/>
          <a:p>
            <a:pPr>
              <a:lnSpc>
                <a:spcPts val="2296"/>
              </a:lnSpc>
            </a:pPr>
            <a:r>
              <a:rPr lang="en-US" sz="1838">
                <a:solidFill>
                  <a:srgbClr val="EE2742"/>
                </a:solidFill>
                <a:latin typeface="Fraunces Bold"/>
              </a:rPr>
              <a:t>Innovation Summary:</a:t>
            </a:r>
          </a:p>
          <a:p>
            <a:pPr>
              <a:lnSpc>
                <a:spcPts val="1921"/>
              </a:lnSpc>
            </a:pPr>
            <a:endParaRPr lang="en-US" sz="1838">
              <a:solidFill>
                <a:srgbClr val="EE2742"/>
              </a:solidFill>
              <a:latin typeface="Fraunces Bold"/>
            </a:endParaRPr>
          </a:p>
          <a:p>
            <a:pPr>
              <a:lnSpc>
                <a:spcPts val="1922"/>
              </a:lnSpc>
              <a:spcBef>
                <a:spcPct val="0"/>
              </a:spcBef>
            </a:pPr>
            <a:r>
              <a:rPr lang="en-US" sz="1538">
                <a:solidFill>
                  <a:srgbClr val="FFFFFF"/>
                </a:solidFill>
                <a:latin typeface="Fraunces"/>
              </a:rPr>
              <a:t>Our project offers a dynamic solution for electric vehicle drivers by providing real-time navigation guidance to the nearest charging stations while considering traffic conditions and road closures. By integrating these features, we enhance navigation efficiency and promote the adoption of electric vehicles, contributing to a more sustainable transportation ecosystem.</a:t>
            </a:r>
          </a:p>
        </p:txBody>
      </p:sp>
      <p:sp>
        <p:nvSpPr>
          <p:cNvPr id="11" name="TextBox 11"/>
          <p:cNvSpPr txBox="1"/>
          <p:nvPr/>
        </p:nvSpPr>
        <p:spPr>
          <a:xfrm>
            <a:off x="8764292" y="3744674"/>
            <a:ext cx="9523708" cy="1904892"/>
          </a:xfrm>
          <a:prstGeom prst="rect">
            <a:avLst/>
          </a:prstGeom>
        </p:spPr>
        <p:txBody>
          <a:bodyPr lIns="0" tIns="0" rIns="0" bIns="0" rtlCol="0" anchor="t">
            <a:spAutoFit/>
          </a:bodyPr>
          <a:lstStyle/>
          <a:p>
            <a:pPr>
              <a:lnSpc>
                <a:spcPts val="1921"/>
              </a:lnSpc>
            </a:pPr>
            <a:r>
              <a:rPr lang="en-US" sz="1538">
                <a:solidFill>
                  <a:srgbClr val="EE2742"/>
                </a:solidFill>
                <a:latin typeface="Fraunces Bold"/>
              </a:rPr>
              <a:t>Scope of Future Extension:</a:t>
            </a:r>
          </a:p>
          <a:p>
            <a:pPr>
              <a:lnSpc>
                <a:spcPts val="1921"/>
              </a:lnSpc>
            </a:pPr>
            <a:endParaRPr lang="en-US" sz="1538">
              <a:solidFill>
                <a:srgbClr val="EE2742"/>
              </a:solidFill>
              <a:latin typeface="Fraunces Bold"/>
            </a:endParaRPr>
          </a:p>
          <a:p>
            <a:pPr>
              <a:lnSpc>
                <a:spcPts val="1921"/>
              </a:lnSpc>
            </a:pPr>
            <a:r>
              <a:rPr lang="en-US" sz="1538">
                <a:solidFill>
                  <a:srgbClr val="FFFFFF"/>
                </a:solidFill>
                <a:latin typeface="Fraunces"/>
              </a:rPr>
              <a:t>User Preferences: Adding functionality to allow users to customize route preferences based on factors like charging station types, preferred road types, or scenic routes.</a:t>
            </a:r>
          </a:p>
          <a:p>
            <a:pPr>
              <a:lnSpc>
                <a:spcPts val="1921"/>
              </a:lnSpc>
            </a:pPr>
            <a:r>
              <a:rPr lang="en-US" sz="1538">
                <a:solidFill>
                  <a:srgbClr val="FFFFFF"/>
                </a:solidFill>
                <a:latin typeface="Fraunces"/>
              </a:rPr>
              <a:t>Integration with EV Charging Networks: Integrating with EV charging networks' APIs to provide real-time availability and status of charging stations.</a:t>
            </a:r>
          </a:p>
          <a:p>
            <a:pPr>
              <a:lnSpc>
                <a:spcPts val="1922"/>
              </a:lnSpc>
              <a:spcBef>
                <a:spcPct val="0"/>
              </a:spcBef>
            </a:pPr>
            <a:r>
              <a:rPr lang="en-US" sz="1538">
                <a:solidFill>
                  <a:srgbClr val="FFFFFF"/>
                </a:solidFill>
                <a:latin typeface="Fraunces"/>
              </a:rPr>
              <a:t>Mobile Application Development: Developing a mobile application for easy access and navigation, providing users with a seamless experience.</a:t>
            </a:r>
          </a:p>
        </p:txBody>
      </p:sp>
      <p:sp>
        <p:nvSpPr>
          <p:cNvPr id="12" name="TextBox 12"/>
          <p:cNvSpPr txBox="1"/>
          <p:nvPr/>
        </p:nvSpPr>
        <p:spPr>
          <a:xfrm>
            <a:off x="8764292" y="6227336"/>
            <a:ext cx="9523708" cy="1904892"/>
          </a:xfrm>
          <a:prstGeom prst="rect">
            <a:avLst/>
          </a:prstGeom>
        </p:spPr>
        <p:txBody>
          <a:bodyPr lIns="0" tIns="0" rIns="0" bIns="0" rtlCol="0" anchor="t">
            <a:spAutoFit/>
          </a:bodyPr>
          <a:lstStyle/>
          <a:p>
            <a:pPr>
              <a:lnSpc>
                <a:spcPts val="1921"/>
              </a:lnSpc>
            </a:pPr>
            <a:r>
              <a:rPr lang="en-US" sz="1538">
                <a:solidFill>
                  <a:srgbClr val="EE2742"/>
                </a:solidFill>
                <a:latin typeface="Fraunces Bold"/>
              </a:rPr>
              <a:t>Project Summary:</a:t>
            </a:r>
          </a:p>
          <a:p>
            <a:pPr>
              <a:lnSpc>
                <a:spcPts val="1921"/>
              </a:lnSpc>
            </a:pPr>
            <a:endParaRPr lang="en-US" sz="1538">
              <a:solidFill>
                <a:srgbClr val="EE2742"/>
              </a:solidFill>
              <a:latin typeface="Fraunces Bold"/>
            </a:endParaRPr>
          </a:p>
          <a:p>
            <a:pPr>
              <a:lnSpc>
                <a:spcPts val="1921"/>
              </a:lnSpc>
            </a:pPr>
            <a:r>
              <a:rPr lang="en-US" sz="1538">
                <a:solidFill>
                  <a:srgbClr val="FFFFFF"/>
                </a:solidFill>
                <a:latin typeface="Fraunces"/>
              </a:rPr>
              <a:t>User Preferences: Adding functionality to allow users to customize route preferences based on factors like charging station types, preferred road types, or scenic routes.</a:t>
            </a:r>
          </a:p>
          <a:p>
            <a:pPr>
              <a:lnSpc>
                <a:spcPts val="1921"/>
              </a:lnSpc>
            </a:pPr>
            <a:r>
              <a:rPr lang="en-US" sz="1538">
                <a:solidFill>
                  <a:srgbClr val="FFFFFF"/>
                </a:solidFill>
                <a:latin typeface="Fraunces"/>
              </a:rPr>
              <a:t>Integration with EV Charging Networks: Integrating with EV charging networks' APIs to provide real-time availability and status of charging stations.</a:t>
            </a:r>
          </a:p>
          <a:p>
            <a:pPr>
              <a:lnSpc>
                <a:spcPts val="1922"/>
              </a:lnSpc>
              <a:spcBef>
                <a:spcPct val="0"/>
              </a:spcBef>
            </a:pPr>
            <a:r>
              <a:rPr lang="en-US" sz="1538">
                <a:solidFill>
                  <a:srgbClr val="FFFFFF"/>
                </a:solidFill>
                <a:latin typeface="Fraunces"/>
              </a:rPr>
              <a:t>Mobile Application Development: Developing a mobile application for easy access and navigation, providing users with a seamless experience.</a:t>
            </a:r>
          </a:p>
        </p:txBody>
      </p:sp>
      <p:sp>
        <p:nvSpPr>
          <p:cNvPr id="13" name="TextBox 13"/>
          <p:cNvSpPr txBox="1"/>
          <p:nvPr/>
        </p:nvSpPr>
        <p:spPr>
          <a:xfrm>
            <a:off x="13829586" y="8790753"/>
            <a:ext cx="3429714" cy="906519"/>
          </a:xfrm>
          <a:prstGeom prst="rect">
            <a:avLst/>
          </a:prstGeom>
        </p:spPr>
        <p:txBody>
          <a:bodyPr lIns="0" tIns="0" rIns="0" bIns="0" rtlCol="0" anchor="t">
            <a:spAutoFit/>
          </a:bodyPr>
          <a:lstStyle/>
          <a:p>
            <a:pPr algn="ctr">
              <a:lnSpc>
                <a:spcPts val="7230"/>
              </a:lnSpc>
              <a:spcBef>
                <a:spcPct val="0"/>
              </a:spcBef>
            </a:pPr>
            <a:r>
              <a:rPr lang="en-US" sz="5786">
                <a:solidFill>
                  <a:srgbClr val="FFFFFF"/>
                </a:solidFill>
                <a:latin typeface="Fraunces Bold"/>
              </a:rPr>
              <a:t>Thanks !!</a:t>
            </a:r>
          </a:p>
        </p:txBody>
      </p:sp>
      <p:sp>
        <p:nvSpPr>
          <p:cNvPr id="14" name="TextBox 14"/>
          <p:cNvSpPr txBox="1"/>
          <p:nvPr/>
        </p:nvSpPr>
        <p:spPr>
          <a:xfrm>
            <a:off x="228619" y="7479233"/>
            <a:ext cx="6385618" cy="1601267"/>
          </a:xfrm>
          <a:prstGeom prst="rect">
            <a:avLst/>
          </a:prstGeom>
        </p:spPr>
        <p:txBody>
          <a:bodyPr lIns="0" tIns="0" rIns="0" bIns="0" rtlCol="0" anchor="t">
            <a:spAutoFit/>
          </a:bodyPr>
          <a:lstStyle/>
          <a:p>
            <a:pPr>
              <a:lnSpc>
                <a:spcPts val="2566"/>
              </a:lnSpc>
            </a:pPr>
            <a:r>
              <a:rPr lang="en-US" sz="1832">
                <a:solidFill>
                  <a:srgbClr val="EE2742"/>
                </a:solidFill>
                <a:latin typeface="Canva Sans Bold"/>
              </a:rPr>
              <a:t>References:</a:t>
            </a:r>
          </a:p>
          <a:p>
            <a:pPr marL="395740" lvl="1" indent="-197870">
              <a:lnSpc>
                <a:spcPts val="2566"/>
              </a:lnSpc>
              <a:buFont typeface="Arial"/>
              <a:buChar char="•"/>
            </a:pPr>
            <a:r>
              <a:rPr lang="en-US" sz="1832">
                <a:solidFill>
                  <a:srgbClr val="35E1FF"/>
                </a:solidFill>
                <a:latin typeface="Canva Sans Bold"/>
              </a:rPr>
              <a:t> Research Papers -</a:t>
            </a:r>
            <a:r>
              <a:rPr lang="en-US" sz="1832">
                <a:solidFill>
                  <a:srgbClr val="FFFFFF"/>
                </a:solidFill>
                <a:latin typeface="Canva Sans Bold"/>
              </a:rPr>
              <a:t> </a:t>
            </a:r>
            <a:r>
              <a:rPr lang="en-US" sz="1832">
                <a:solidFill>
                  <a:srgbClr val="8FD123"/>
                </a:solidFill>
                <a:latin typeface="Canva Sans Bold"/>
              </a:rPr>
              <a:t>https://sciencedirect.com/science/article/pii/S0952197621002268</a:t>
            </a:r>
          </a:p>
          <a:p>
            <a:pPr>
              <a:lnSpc>
                <a:spcPts val="2566"/>
              </a:lnSpc>
            </a:pPr>
            <a:endParaRPr lang="en-US" sz="1832">
              <a:solidFill>
                <a:srgbClr val="8FD123"/>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descr="preencoded.png"/>
          <p:cNvSpPr/>
          <p:nvPr/>
        </p:nvSpPr>
        <p:spPr>
          <a:xfrm>
            <a:off x="0" y="0"/>
            <a:ext cx="18288000" cy="3471862"/>
          </a:xfrm>
          <a:custGeom>
            <a:avLst/>
            <a:gdLst/>
            <a:ahLst/>
            <a:cxnLst/>
            <a:rect l="l" t="t" r="r" b="b"/>
            <a:pathLst>
              <a:path w="18288000" h="3471862">
                <a:moveTo>
                  <a:pt x="0" y="0"/>
                </a:moveTo>
                <a:lnTo>
                  <a:pt x="18288000" y="0"/>
                </a:lnTo>
                <a:lnTo>
                  <a:pt x="18288000" y="3471862"/>
                </a:lnTo>
                <a:lnTo>
                  <a:pt x="0" y="3471862"/>
                </a:lnTo>
                <a:lnTo>
                  <a:pt x="0" y="0"/>
                </a:lnTo>
                <a:close/>
              </a:path>
            </a:pathLst>
          </a:custGeom>
          <a:blipFill>
            <a:blip r:embed="rId3"/>
            <a:stretch>
              <a:fillRect t="-68" b="-68"/>
            </a:stretch>
          </a:blipFill>
        </p:spPr>
      </p:sp>
      <p:sp>
        <p:nvSpPr>
          <p:cNvPr id="7" name="Freeform 7"/>
          <p:cNvSpPr/>
          <p:nvPr/>
        </p:nvSpPr>
        <p:spPr>
          <a:xfrm>
            <a:off x="15608059" y="4003959"/>
            <a:ext cx="2224953" cy="2279081"/>
          </a:xfrm>
          <a:custGeom>
            <a:avLst/>
            <a:gdLst/>
            <a:ahLst/>
            <a:cxnLst/>
            <a:rect l="l" t="t" r="r" b="b"/>
            <a:pathLst>
              <a:path w="2224953" h="2279081">
                <a:moveTo>
                  <a:pt x="0" y="0"/>
                </a:moveTo>
                <a:lnTo>
                  <a:pt x="2224953" y="0"/>
                </a:lnTo>
                <a:lnTo>
                  <a:pt x="2224953" y="2279082"/>
                </a:lnTo>
                <a:lnTo>
                  <a:pt x="0" y="2279082"/>
                </a:lnTo>
                <a:lnTo>
                  <a:pt x="0" y="0"/>
                </a:lnTo>
                <a:close/>
              </a:path>
            </a:pathLst>
          </a:custGeom>
          <a:blipFill>
            <a:blip r:embed="rId4"/>
            <a:stretch>
              <a:fillRect/>
            </a:stretch>
          </a:blipFill>
        </p:spPr>
      </p:sp>
      <p:sp>
        <p:nvSpPr>
          <p:cNvPr id="8" name="Freeform 8"/>
          <p:cNvSpPr/>
          <p:nvPr/>
        </p:nvSpPr>
        <p:spPr>
          <a:xfrm>
            <a:off x="242619" y="6560390"/>
            <a:ext cx="2003258" cy="3086100"/>
          </a:xfrm>
          <a:custGeom>
            <a:avLst/>
            <a:gdLst/>
            <a:ahLst/>
            <a:cxnLst/>
            <a:rect l="l" t="t" r="r" b="b"/>
            <a:pathLst>
              <a:path w="2003258" h="3086100">
                <a:moveTo>
                  <a:pt x="0" y="0"/>
                </a:moveTo>
                <a:lnTo>
                  <a:pt x="2003258" y="0"/>
                </a:lnTo>
                <a:lnTo>
                  <a:pt x="2003258"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3972895"/>
            <a:ext cx="13010138" cy="1316176"/>
          </a:xfrm>
          <a:prstGeom prst="rect">
            <a:avLst/>
          </a:prstGeom>
        </p:spPr>
        <p:txBody>
          <a:bodyPr lIns="0" tIns="0" rIns="0" bIns="0" rtlCol="0" anchor="t">
            <a:spAutoFit/>
          </a:bodyPr>
          <a:lstStyle/>
          <a:p>
            <a:pPr algn="l">
              <a:lnSpc>
                <a:spcPts val="5467"/>
              </a:lnSpc>
            </a:pPr>
            <a:r>
              <a:rPr lang="en-US" sz="4373">
                <a:solidFill>
                  <a:srgbClr val="EA9423"/>
                </a:solidFill>
                <a:latin typeface="Fraunces"/>
              </a:rPr>
              <a:t>Introduction to Electric Vehicle (EV) Charging Infrastructure</a:t>
            </a:r>
          </a:p>
        </p:txBody>
      </p:sp>
      <p:sp>
        <p:nvSpPr>
          <p:cNvPr id="10" name="TextBox 10"/>
          <p:cNvSpPr txBox="1"/>
          <p:nvPr/>
        </p:nvSpPr>
        <p:spPr>
          <a:xfrm>
            <a:off x="2096223" y="5670071"/>
            <a:ext cx="13237006" cy="3081712"/>
          </a:xfrm>
          <a:prstGeom prst="rect">
            <a:avLst/>
          </a:prstGeom>
        </p:spPr>
        <p:txBody>
          <a:bodyPr lIns="0" tIns="0" rIns="0" bIns="0" rtlCol="0" anchor="t">
            <a:spAutoFit/>
          </a:bodyPr>
          <a:lstStyle/>
          <a:p>
            <a:pPr algn="ctr">
              <a:lnSpc>
                <a:spcPts val="4943"/>
              </a:lnSpc>
            </a:pPr>
            <a:r>
              <a:rPr lang="en-US" sz="3090">
                <a:solidFill>
                  <a:srgbClr val="EBECEF"/>
                </a:solidFill>
                <a:latin typeface="Arimo"/>
              </a:rPr>
              <a:t>Our solution addresses the challenge of locating the nearest EV charging station.This is crucial as electric vehicles gain popularity, emphasizing the need for accessible charging infrastructure. Our aim is to provide real-time information to EV users, enabling efficient route planning and minimizing downtime.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2857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521437" y="313719"/>
            <a:ext cx="9164121" cy="860552"/>
          </a:xfrm>
          <a:prstGeom prst="rect">
            <a:avLst/>
          </a:prstGeom>
        </p:spPr>
        <p:txBody>
          <a:bodyPr lIns="0" tIns="0" rIns="0" bIns="0" rtlCol="0" anchor="t">
            <a:spAutoFit/>
          </a:bodyPr>
          <a:lstStyle/>
          <a:p>
            <a:pPr algn="l">
              <a:lnSpc>
                <a:spcPts val="6834"/>
              </a:lnSpc>
            </a:pPr>
            <a:r>
              <a:rPr lang="en-US" sz="5467">
                <a:solidFill>
                  <a:srgbClr val="FFFFFF"/>
                </a:solidFill>
                <a:latin typeface="Fraunces"/>
              </a:rPr>
              <a:t>Importance And Relevance</a:t>
            </a:r>
          </a:p>
        </p:txBody>
      </p:sp>
      <p:sp>
        <p:nvSpPr>
          <p:cNvPr id="8" name="TextBox 8"/>
          <p:cNvSpPr txBox="1"/>
          <p:nvPr/>
        </p:nvSpPr>
        <p:spPr>
          <a:xfrm>
            <a:off x="295233" y="1293630"/>
            <a:ext cx="9219574" cy="4860441"/>
          </a:xfrm>
          <a:prstGeom prst="rect">
            <a:avLst/>
          </a:prstGeom>
        </p:spPr>
        <p:txBody>
          <a:bodyPr lIns="0" tIns="0" rIns="0" bIns="0" rtlCol="0" anchor="t">
            <a:spAutoFit/>
          </a:bodyPr>
          <a:lstStyle/>
          <a:p>
            <a:pPr marL="475139" lvl="1" indent="-237570">
              <a:lnSpc>
                <a:spcPts val="3518"/>
              </a:lnSpc>
              <a:buAutoNum type="arabicPeriod"/>
            </a:pPr>
            <a:r>
              <a:rPr lang="en-US" sz="2200">
                <a:solidFill>
                  <a:srgbClr val="8FD123"/>
                </a:solidFill>
                <a:latin typeface="Arimo Bold"/>
              </a:rPr>
              <a:t>Environmental Sustainability:</a:t>
            </a:r>
            <a:r>
              <a:rPr lang="en-US" sz="2200">
                <a:solidFill>
                  <a:srgbClr val="EBECEF"/>
                </a:solidFill>
                <a:latin typeface="Arimo"/>
              </a:rPr>
              <a:t> Supporting electric vehicles contributes to reducing emissions and promoting eco-friendly transportation.</a:t>
            </a:r>
          </a:p>
          <a:p>
            <a:pPr marL="475139" lvl="1" indent="-237570">
              <a:lnSpc>
                <a:spcPts val="3518"/>
              </a:lnSpc>
              <a:buAutoNum type="arabicPeriod"/>
            </a:pPr>
            <a:r>
              <a:rPr lang="en-US" sz="2200">
                <a:solidFill>
                  <a:srgbClr val="EBECEF"/>
                </a:solidFill>
                <a:latin typeface="Arimo"/>
              </a:rPr>
              <a:t> </a:t>
            </a:r>
            <a:r>
              <a:rPr lang="en-US" sz="2200">
                <a:solidFill>
                  <a:srgbClr val="8FD123"/>
                </a:solidFill>
                <a:latin typeface="Arimo Bold"/>
              </a:rPr>
              <a:t>Mobility:</a:t>
            </a:r>
            <a:r>
              <a:rPr lang="en-US" sz="2200">
                <a:solidFill>
                  <a:srgbClr val="EBECEF"/>
                </a:solidFill>
                <a:latin typeface="Arimo"/>
              </a:rPr>
              <a:t> Efficient transportation is essential for students, residents and visitors, thus in coming time Transportation is important which should be eco friendly hence enhancing  mobility and convenience is important .</a:t>
            </a:r>
          </a:p>
          <a:p>
            <a:pPr marL="475139" lvl="1" indent="-237570">
              <a:lnSpc>
                <a:spcPts val="3518"/>
              </a:lnSpc>
              <a:buAutoNum type="arabicPeriod"/>
            </a:pPr>
            <a:r>
              <a:rPr lang="en-US" sz="2200">
                <a:solidFill>
                  <a:srgbClr val="8FD123"/>
                </a:solidFill>
                <a:latin typeface="Arimo Bold"/>
              </a:rPr>
              <a:t>Technological Innovation:</a:t>
            </a:r>
            <a:r>
              <a:rPr lang="en-US" sz="2200">
                <a:solidFill>
                  <a:srgbClr val="EBECEF"/>
                </a:solidFill>
                <a:latin typeface="Arimo Bold"/>
              </a:rPr>
              <a:t> </a:t>
            </a:r>
            <a:r>
              <a:rPr lang="en-US" sz="2200">
                <a:solidFill>
                  <a:srgbClr val="EBECEF"/>
                </a:solidFill>
                <a:latin typeface="Arimo"/>
              </a:rPr>
              <a:t>Addressing EV charging station location aligns with smart transportation solutions and showcases the commitment to technology.</a:t>
            </a:r>
          </a:p>
          <a:p>
            <a:pPr algn="l">
              <a:lnSpc>
                <a:spcPts val="3519"/>
              </a:lnSpc>
            </a:pPr>
            <a:endParaRPr lang="en-US" sz="2200">
              <a:solidFill>
                <a:srgbClr val="EBECEF"/>
              </a:solidFill>
              <a:latin typeface="Arimo"/>
            </a:endParaRPr>
          </a:p>
        </p:txBody>
      </p:sp>
      <p:sp>
        <p:nvSpPr>
          <p:cNvPr id="9" name="TextBox 9"/>
          <p:cNvSpPr txBox="1"/>
          <p:nvPr/>
        </p:nvSpPr>
        <p:spPr>
          <a:xfrm>
            <a:off x="295233" y="6359155"/>
            <a:ext cx="11144292" cy="6167922"/>
          </a:xfrm>
          <a:prstGeom prst="rect">
            <a:avLst/>
          </a:prstGeom>
        </p:spPr>
        <p:txBody>
          <a:bodyPr lIns="0" tIns="0" rIns="0" bIns="0" rtlCol="0" anchor="t">
            <a:spAutoFit/>
          </a:bodyPr>
          <a:lstStyle/>
          <a:p>
            <a:pPr>
              <a:lnSpc>
                <a:spcPts val="6084"/>
              </a:lnSpc>
            </a:pPr>
            <a:r>
              <a:rPr lang="en-US" sz="4867">
                <a:solidFill>
                  <a:srgbClr val="FFFFFF"/>
                </a:solidFill>
                <a:latin typeface="Fraunces"/>
              </a:rPr>
              <a:t>Current Status : - </a:t>
            </a:r>
          </a:p>
          <a:p>
            <a:pPr>
              <a:lnSpc>
                <a:spcPts val="3584"/>
              </a:lnSpc>
            </a:pPr>
            <a:r>
              <a:rPr lang="en-US" sz="2867">
                <a:solidFill>
                  <a:srgbClr val="FFFFFF"/>
                </a:solidFill>
                <a:latin typeface="Fraunces"/>
              </a:rPr>
              <a:t>After research and findings  we got to know that there is no particular existing solution but there are some projects which are working on this problem. </a:t>
            </a:r>
          </a:p>
          <a:p>
            <a:pPr>
              <a:lnSpc>
                <a:spcPts val="3584"/>
              </a:lnSpc>
            </a:pPr>
            <a:r>
              <a:rPr lang="en-US" sz="2867">
                <a:solidFill>
                  <a:srgbClr val="FFFFFF"/>
                </a:solidFill>
                <a:latin typeface="Fraunces"/>
              </a:rPr>
              <a:t>we studied  a research paper on it :</a:t>
            </a:r>
          </a:p>
          <a:p>
            <a:pPr>
              <a:lnSpc>
                <a:spcPts val="3584"/>
              </a:lnSpc>
            </a:pPr>
            <a:r>
              <a:rPr lang="en-US" sz="2867">
                <a:solidFill>
                  <a:srgbClr val="35E1FF"/>
                </a:solidFill>
                <a:latin typeface="Fraunces"/>
              </a:rPr>
              <a:t>BiS4EV: A fast routing algorithm considering charging stations and preferences for electric vehicles</a:t>
            </a:r>
          </a:p>
          <a:p>
            <a:pPr>
              <a:lnSpc>
                <a:spcPts val="3959"/>
              </a:lnSpc>
            </a:pPr>
            <a:endParaRPr lang="en-US" sz="2867">
              <a:solidFill>
                <a:srgbClr val="35E1FF"/>
              </a:solidFill>
              <a:latin typeface="Fraunces"/>
            </a:endParaRPr>
          </a:p>
          <a:p>
            <a:pPr>
              <a:lnSpc>
                <a:spcPts val="3959"/>
              </a:lnSpc>
            </a:pPr>
            <a:endParaRPr lang="en-US" sz="2867">
              <a:solidFill>
                <a:srgbClr val="35E1FF"/>
              </a:solidFill>
              <a:latin typeface="Fraunces"/>
            </a:endParaRPr>
          </a:p>
          <a:p>
            <a:pPr>
              <a:lnSpc>
                <a:spcPts val="6834"/>
              </a:lnSpc>
            </a:pPr>
            <a:endParaRPr lang="en-US" sz="2867">
              <a:solidFill>
                <a:srgbClr val="35E1FF"/>
              </a:solidFill>
              <a:latin typeface="Fraunces"/>
            </a:endParaRPr>
          </a:p>
          <a:p>
            <a:pPr algn="l">
              <a:lnSpc>
                <a:spcPts val="6834"/>
              </a:lnSpc>
            </a:pPr>
            <a:endParaRPr lang="en-US" sz="2867">
              <a:solidFill>
                <a:srgbClr val="35E1FF"/>
              </a:solidFill>
              <a:latin typeface="Fraunc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descr="preencoded.png"/>
          <p:cNvSpPr/>
          <p:nvPr/>
        </p:nvSpPr>
        <p:spPr>
          <a:xfrm>
            <a:off x="-18604"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3"/>
            <a:stretch>
              <a:fillRect/>
            </a:stretch>
          </a:blipFill>
        </p:spPr>
      </p:sp>
      <p:sp>
        <p:nvSpPr>
          <p:cNvPr id="7" name="TextBox 7"/>
          <p:cNvSpPr txBox="1"/>
          <p:nvPr/>
        </p:nvSpPr>
        <p:spPr>
          <a:xfrm>
            <a:off x="5710446" y="894189"/>
            <a:ext cx="11438960" cy="2274792"/>
          </a:xfrm>
          <a:prstGeom prst="rect">
            <a:avLst/>
          </a:prstGeom>
        </p:spPr>
        <p:txBody>
          <a:bodyPr lIns="0" tIns="0" rIns="0" bIns="0" rtlCol="0" anchor="t">
            <a:spAutoFit/>
          </a:bodyPr>
          <a:lstStyle/>
          <a:p>
            <a:pPr algn="l">
              <a:lnSpc>
                <a:spcPts val="6015"/>
              </a:lnSpc>
            </a:pPr>
            <a:r>
              <a:rPr lang="en-US" sz="4816" u="sng">
                <a:solidFill>
                  <a:srgbClr val="FABD0B"/>
                </a:solidFill>
                <a:latin typeface="Fraunces"/>
              </a:rPr>
              <a:t>Locating EV Charging Stations </a:t>
            </a:r>
          </a:p>
          <a:p>
            <a:pPr algn="l">
              <a:lnSpc>
                <a:spcPts val="6015"/>
              </a:lnSpc>
            </a:pPr>
            <a:endParaRPr lang="en-US" sz="4816" u="sng">
              <a:solidFill>
                <a:srgbClr val="FABD0B"/>
              </a:solidFill>
              <a:latin typeface="Fraunces"/>
            </a:endParaRPr>
          </a:p>
          <a:p>
            <a:pPr algn="l">
              <a:lnSpc>
                <a:spcPts val="6020"/>
              </a:lnSpc>
            </a:pPr>
            <a:r>
              <a:rPr lang="en-US" sz="4816">
                <a:solidFill>
                  <a:srgbClr val="EE2742"/>
                </a:solidFill>
                <a:latin typeface="Fraunces"/>
              </a:rPr>
              <a:t>Why it’s a challenging Problem ?</a:t>
            </a:r>
          </a:p>
        </p:txBody>
      </p:sp>
      <p:grpSp>
        <p:nvGrpSpPr>
          <p:cNvPr id="8" name="Group 8"/>
          <p:cNvGrpSpPr/>
          <p:nvPr/>
        </p:nvGrpSpPr>
        <p:grpSpPr>
          <a:xfrm>
            <a:off x="5961460" y="3527971"/>
            <a:ext cx="48815" cy="5891510"/>
            <a:chOff x="0" y="0"/>
            <a:chExt cx="65087" cy="7855347"/>
          </a:xfrm>
        </p:grpSpPr>
        <p:sp>
          <p:nvSpPr>
            <p:cNvPr id="9" name="Freeform 9"/>
            <p:cNvSpPr/>
            <p:nvPr/>
          </p:nvSpPr>
          <p:spPr>
            <a:xfrm>
              <a:off x="0" y="0"/>
              <a:ext cx="65024" cy="7855331"/>
            </a:xfrm>
            <a:custGeom>
              <a:avLst/>
              <a:gdLst/>
              <a:ahLst/>
              <a:cxnLst/>
              <a:rect l="l" t="t" r="r" b="b"/>
              <a:pathLst>
                <a:path w="65024" h="7855331">
                  <a:moveTo>
                    <a:pt x="0" y="32512"/>
                  </a:moveTo>
                  <a:cubicBezTo>
                    <a:pt x="0" y="14605"/>
                    <a:pt x="14605" y="0"/>
                    <a:pt x="32512" y="0"/>
                  </a:cubicBezTo>
                  <a:cubicBezTo>
                    <a:pt x="50419" y="0"/>
                    <a:pt x="65024" y="14605"/>
                    <a:pt x="65024" y="32512"/>
                  </a:cubicBezTo>
                  <a:lnTo>
                    <a:pt x="65024" y="7822819"/>
                  </a:lnTo>
                  <a:cubicBezTo>
                    <a:pt x="65024" y="7840852"/>
                    <a:pt x="50419" y="7855331"/>
                    <a:pt x="32512" y="7855331"/>
                  </a:cubicBezTo>
                  <a:cubicBezTo>
                    <a:pt x="14605" y="7855331"/>
                    <a:pt x="0" y="7840726"/>
                    <a:pt x="0" y="7822819"/>
                  </a:cubicBezTo>
                  <a:close/>
                </a:path>
              </a:pathLst>
            </a:custGeom>
            <a:solidFill>
              <a:srgbClr val="414A70"/>
            </a:solidFill>
          </p:spPr>
        </p:sp>
      </p:grpSp>
      <p:grpSp>
        <p:nvGrpSpPr>
          <p:cNvPr id="10" name="Group 10"/>
          <p:cNvGrpSpPr/>
          <p:nvPr/>
        </p:nvGrpSpPr>
        <p:grpSpPr>
          <a:xfrm>
            <a:off x="6261050" y="3969841"/>
            <a:ext cx="856209" cy="48816"/>
            <a:chOff x="0" y="0"/>
            <a:chExt cx="1141612" cy="65088"/>
          </a:xfrm>
        </p:grpSpPr>
        <p:sp>
          <p:nvSpPr>
            <p:cNvPr id="11" name="Freeform 11"/>
            <p:cNvSpPr/>
            <p:nvPr/>
          </p:nvSpPr>
          <p:spPr>
            <a:xfrm>
              <a:off x="0" y="0"/>
              <a:ext cx="1141603" cy="65151"/>
            </a:xfrm>
            <a:custGeom>
              <a:avLst/>
              <a:gdLst/>
              <a:ahLst/>
              <a:cxnLst/>
              <a:rect l="l" t="t" r="r" b="b"/>
              <a:pathLst>
                <a:path w="1141603" h="65151">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id="12" name="Group 12"/>
          <p:cNvGrpSpPr/>
          <p:nvPr/>
        </p:nvGrpSpPr>
        <p:grpSpPr>
          <a:xfrm>
            <a:off x="5705921" y="3714304"/>
            <a:ext cx="559891" cy="559891"/>
            <a:chOff x="0" y="0"/>
            <a:chExt cx="746522" cy="746522"/>
          </a:xfrm>
        </p:grpSpPr>
        <p:sp>
          <p:nvSpPr>
            <p:cNvPr id="13" name="Freeform 13"/>
            <p:cNvSpPr/>
            <p:nvPr/>
          </p:nvSpPr>
          <p:spPr>
            <a:xfrm>
              <a:off x="6350" y="6350"/>
              <a:ext cx="733806" cy="733806"/>
            </a:xfrm>
            <a:custGeom>
              <a:avLst/>
              <a:gdLst/>
              <a:ahLst/>
              <a:cxnLst/>
              <a:rect l="l" t="t" r="r" b="b"/>
              <a:pathLst>
                <a:path w="733806" h="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id="14" name="Freeform 14"/>
            <p:cNvSpPr/>
            <p:nvPr/>
          </p:nvSpPr>
          <p:spPr>
            <a:xfrm>
              <a:off x="0" y="0"/>
              <a:ext cx="746506" cy="746506"/>
            </a:xfrm>
            <a:custGeom>
              <a:avLst/>
              <a:gdLst/>
              <a:ahLst/>
              <a:cxnLst/>
              <a:rect l="l" t="t" r="r" b="b"/>
              <a:pathLst>
                <a:path w="746506" h="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id="15" name="TextBox 15"/>
          <p:cNvSpPr txBox="1"/>
          <p:nvPr/>
        </p:nvSpPr>
        <p:spPr>
          <a:xfrm>
            <a:off x="7422862" y="3808690"/>
            <a:ext cx="2875389" cy="300276"/>
          </a:xfrm>
          <a:prstGeom prst="rect">
            <a:avLst/>
          </a:prstGeom>
        </p:spPr>
        <p:txBody>
          <a:bodyPr lIns="0" tIns="0" rIns="0" bIns="0" rtlCol="0" anchor="t">
            <a:spAutoFit/>
          </a:bodyPr>
          <a:lstStyle/>
          <a:p>
            <a:pPr algn="l">
              <a:lnSpc>
                <a:spcPts val="3010"/>
              </a:lnSpc>
            </a:pPr>
            <a:r>
              <a:rPr lang="en-US" sz="2408">
                <a:solidFill>
                  <a:srgbClr val="EBECEF"/>
                </a:solidFill>
                <a:latin typeface="Fraunces"/>
              </a:rPr>
              <a:t>Navigating Detours</a:t>
            </a:r>
          </a:p>
        </p:txBody>
      </p:sp>
      <p:sp>
        <p:nvSpPr>
          <p:cNvPr id="16" name="TextBox 16"/>
          <p:cNvSpPr txBox="1"/>
          <p:nvPr/>
        </p:nvSpPr>
        <p:spPr>
          <a:xfrm>
            <a:off x="7422862" y="4261425"/>
            <a:ext cx="9726543" cy="768858"/>
          </a:xfrm>
          <a:prstGeom prst="rect">
            <a:avLst/>
          </a:prstGeom>
        </p:spPr>
        <p:txBody>
          <a:bodyPr lIns="0" tIns="0" rIns="0" bIns="0" rtlCol="0" anchor="t">
            <a:spAutoFit/>
          </a:bodyPr>
          <a:lstStyle/>
          <a:p>
            <a:pPr algn="l">
              <a:lnSpc>
                <a:spcPts val="3082"/>
              </a:lnSpc>
            </a:pPr>
            <a:r>
              <a:rPr lang="en-US" sz="1926">
                <a:solidFill>
                  <a:srgbClr val="EBECEF"/>
                </a:solidFill>
                <a:latin typeface="Arimo"/>
              </a:rPr>
              <a:t>When roads are closed or traffic is rerouted, it becomes challenging to locate the nearest available EV charging station along the new route.</a:t>
            </a:r>
          </a:p>
        </p:txBody>
      </p:sp>
      <p:grpSp>
        <p:nvGrpSpPr>
          <p:cNvPr id="17" name="Group 17"/>
          <p:cNvGrpSpPr/>
          <p:nvPr/>
        </p:nvGrpSpPr>
        <p:grpSpPr>
          <a:xfrm>
            <a:off x="6261050" y="6015186"/>
            <a:ext cx="856209" cy="48816"/>
            <a:chOff x="0" y="0"/>
            <a:chExt cx="1141612" cy="65088"/>
          </a:xfrm>
        </p:grpSpPr>
        <p:sp>
          <p:nvSpPr>
            <p:cNvPr id="18" name="Freeform 18"/>
            <p:cNvSpPr/>
            <p:nvPr/>
          </p:nvSpPr>
          <p:spPr>
            <a:xfrm>
              <a:off x="0" y="0"/>
              <a:ext cx="1141603" cy="65151"/>
            </a:xfrm>
            <a:custGeom>
              <a:avLst/>
              <a:gdLst/>
              <a:ahLst/>
              <a:cxnLst/>
              <a:rect l="l" t="t" r="r" b="b"/>
              <a:pathLst>
                <a:path w="1141603" h="65151">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id="19" name="Group 19"/>
          <p:cNvGrpSpPr/>
          <p:nvPr/>
        </p:nvGrpSpPr>
        <p:grpSpPr>
          <a:xfrm>
            <a:off x="5705921" y="5759649"/>
            <a:ext cx="559891" cy="559891"/>
            <a:chOff x="0" y="0"/>
            <a:chExt cx="746522" cy="746522"/>
          </a:xfrm>
        </p:grpSpPr>
        <p:sp>
          <p:nvSpPr>
            <p:cNvPr id="20" name="Freeform 20"/>
            <p:cNvSpPr/>
            <p:nvPr/>
          </p:nvSpPr>
          <p:spPr>
            <a:xfrm>
              <a:off x="6350" y="6350"/>
              <a:ext cx="733806" cy="733806"/>
            </a:xfrm>
            <a:custGeom>
              <a:avLst/>
              <a:gdLst/>
              <a:ahLst/>
              <a:cxnLst/>
              <a:rect l="l" t="t" r="r" b="b"/>
              <a:pathLst>
                <a:path w="733806" h="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id="21" name="Freeform 21"/>
            <p:cNvSpPr/>
            <p:nvPr/>
          </p:nvSpPr>
          <p:spPr>
            <a:xfrm>
              <a:off x="0" y="0"/>
              <a:ext cx="746506" cy="746506"/>
            </a:xfrm>
            <a:custGeom>
              <a:avLst/>
              <a:gdLst/>
              <a:ahLst/>
              <a:cxnLst/>
              <a:rect l="l" t="t" r="r" b="b"/>
              <a:pathLst>
                <a:path w="746506" h="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id="22" name="TextBox 22"/>
          <p:cNvSpPr txBox="1"/>
          <p:nvPr/>
        </p:nvSpPr>
        <p:spPr>
          <a:xfrm>
            <a:off x="5876478" y="5846445"/>
            <a:ext cx="218777" cy="448373"/>
          </a:xfrm>
          <a:prstGeom prst="rect">
            <a:avLst/>
          </a:prstGeom>
        </p:spPr>
        <p:txBody>
          <a:bodyPr lIns="0" tIns="0" rIns="0" bIns="0" rtlCol="0" anchor="t">
            <a:spAutoFit/>
          </a:bodyPr>
          <a:lstStyle/>
          <a:p>
            <a:pPr algn="ctr">
              <a:lnSpc>
                <a:spcPts val="3612"/>
              </a:lnSpc>
            </a:pPr>
            <a:r>
              <a:rPr lang="en-US" sz="2890">
                <a:solidFill>
                  <a:srgbClr val="EBECEF"/>
                </a:solidFill>
                <a:latin typeface="Fraunces"/>
              </a:rPr>
              <a:t>2</a:t>
            </a:r>
          </a:p>
        </p:txBody>
      </p:sp>
      <p:sp>
        <p:nvSpPr>
          <p:cNvPr id="23" name="TextBox 23"/>
          <p:cNvSpPr txBox="1"/>
          <p:nvPr/>
        </p:nvSpPr>
        <p:spPr>
          <a:xfrm>
            <a:off x="7422862" y="5854035"/>
            <a:ext cx="3824317" cy="300276"/>
          </a:xfrm>
          <a:prstGeom prst="rect">
            <a:avLst/>
          </a:prstGeom>
        </p:spPr>
        <p:txBody>
          <a:bodyPr lIns="0" tIns="0" rIns="0" bIns="0" rtlCol="0" anchor="t">
            <a:spAutoFit/>
          </a:bodyPr>
          <a:lstStyle/>
          <a:p>
            <a:pPr algn="l">
              <a:lnSpc>
                <a:spcPts val="3010"/>
              </a:lnSpc>
            </a:pPr>
            <a:r>
              <a:rPr lang="en-US" sz="2408">
                <a:solidFill>
                  <a:srgbClr val="EBECEF"/>
                </a:solidFill>
                <a:latin typeface="Fraunces"/>
              </a:rPr>
              <a:t>Calculating Optimal Routes</a:t>
            </a:r>
          </a:p>
        </p:txBody>
      </p:sp>
      <p:sp>
        <p:nvSpPr>
          <p:cNvPr id="24" name="TextBox 24"/>
          <p:cNvSpPr txBox="1"/>
          <p:nvPr/>
        </p:nvSpPr>
        <p:spPr>
          <a:xfrm>
            <a:off x="7422862" y="6600185"/>
            <a:ext cx="9726543" cy="777121"/>
          </a:xfrm>
          <a:prstGeom prst="rect">
            <a:avLst/>
          </a:prstGeom>
        </p:spPr>
        <p:txBody>
          <a:bodyPr lIns="0" tIns="0" rIns="0" bIns="0" rtlCol="0" anchor="t">
            <a:spAutoFit/>
          </a:bodyPr>
          <a:lstStyle/>
          <a:p>
            <a:pPr algn="l">
              <a:lnSpc>
                <a:spcPts val="3082"/>
              </a:lnSpc>
            </a:pPr>
            <a:r>
              <a:rPr lang="en-US" sz="1926">
                <a:solidFill>
                  <a:srgbClr val="EBECEF"/>
                </a:solidFill>
                <a:latin typeface="Arimo"/>
              </a:rPr>
              <a:t>Determining the shortest path to reach an EV charging station is crucial, especially when time and range are limited.</a:t>
            </a:r>
          </a:p>
        </p:txBody>
      </p:sp>
      <p:grpSp>
        <p:nvGrpSpPr>
          <p:cNvPr id="25" name="Group 25"/>
          <p:cNvGrpSpPr/>
          <p:nvPr/>
        </p:nvGrpSpPr>
        <p:grpSpPr>
          <a:xfrm>
            <a:off x="6261050" y="8060531"/>
            <a:ext cx="856209" cy="48816"/>
            <a:chOff x="0" y="0"/>
            <a:chExt cx="1141612" cy="65088"/>
          </a:xfrm>
        </p:grpSpPr>
        <p:sp>
          <p:nvSpPr>
            <p:cNvPr id="26" name="Freeform 26"/>
            <p:cNvSpPr/>
            <p:nvPr/>
          </p:nvSpPr>
          <p:spPr>
            <a:xfrm>
              <a:off x="0" y="0"/>
              <a:ext cx="1141603" cy="65151"/>
            </a:xfrm>
            <a:custGeom>
              <a:avLst/>
              <a:gdLst/>
              <a:ahLst/>
              <a:cxnLst/>
              <a:rect l="l" t="t" r="r" b="b"/>
              <a:pathLst>
                <a:path w="1141603" h="65151">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id="27" name="Group 27"/>
          <p:cNvGrpSpPr/>
          <p:nvPr/>
        </p:nvGrpSpPr>
        <p:grpSpPr>
          <a:xfrm>
            <a:off x="5705921" y="7804994"/>
            <a:ext cx="559891" cy="559891"/>
            <a:chOff x="0" y="0"/>
            <a:chExt cx="746522" cy="746522"/>
          </a:xfrm>
        </p:grpSpPr>
        <p:sp>
          <p:nvSpPr>
            <p:cNvPr id="28" name="Freeform 28"/>
            <p:cNvSpPr/>
            <p:nvPr/>
          </p:nvSpPr>
          <p:spPr>
            <a:xfrm>
              <a:off x="6350" y="6350"/>
              <a:ext cx="733806" cy="733806"/>
            </a:xfrm>
            <a:custGeom>
              <a:avLst/>
              <a:gdLst/>
              <a:ahLst/>
              <a:cxnLst/>
              <a:rect l="l" t="t" r="r" b="b"/>
              <a:pathLst>
                <a:path w="733806" h="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id="29" name="Freeform 29"/>
            <p:cNvSpPr/>
            <p:nvPr/>
          </p:nvSpPr>
          <p:spPr>
            <a:xfrm>
              <a:off x="0" y="0"/>
              <a:ext cx="746506" cy="746506"/>
            </a:xfrm>
            <a:custGeom>
              <a:avLst/>
              <a:gdLst/>
              <a:ahLst/>
              <a:cxnLst/>
              <a:rect l="l" t="t" r="r" b="b"/>
              <a:pathLst>
                <a:path w="746506" h="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id="30" name="TextBox 30"/>
          <p:cNvSpPr txBox="1"/>
          <p:nvPr/>
        </p:nvSpPr>
        <p:spPr>
          <a:xfrm>
            <a:off x="5975955" y="7891790"/>
            <a:ext cx="19675" cy="376774"/>
          </a:xfrm>
          <a:prstGeom prst="rect">
            <a:avLst/>
          </a:prstGeom>
        </p:spPr>
        <p:txBody>
          <a:bodyPr lIns="0" tIns="0" rIns="0" bIns="0" rtlCol="0" anchor="t">
            <a:spAutoFit/>
          </a:bodyPr>
          <a:lstStyle/>
          <a:p>
            <a:pPr algn="ctr">
              <a:lnSpc>
                <a:spcPts val="3612"/>
              </a:lnSpc>
            </a:pPr>
            <a:r>
              <a:rPr lang="en-US" sz="2890">
                <a:solidFill>
                  <a:srgbClr val="EBECEF"/>
                </a:solidFill>
                <a:latin typeface="Fraunces"/>
              </a:rPr>
              <a:t>3</a:t>
            </a:r>
          </a:p>
        </p:txBody>
      </p:sp>
      <p:sp>
        <p:nvSpPr>
          <p:cNvPr id="31" name="TextBox 31"/>
          <p:cNvSpPr txBox="1"/>
          <p:nvPr/>
        </p:nvSpPr>
        <p:spPr>
          <a:xfrm>
            <a:off x="7422862" y="7899380"/>
            <a:ext cx="3626079" cy="300276"/>
          </a:xfrm>
          <a:prstGeom prst="rect">
            <a:avLst/>
          </a:prstGeom>
        </p:spPr>
        <p:txBody>
          <a:bodyPr lIns="0" tIns="0" rIns="0" bIns="0" rtlCol="0" anchor="t">
            <a:spAutoFit/>
          </a:bodyPr>
          <a:lstStyle/>
          <a:p>
            <a:pPr algn="l">
              <a:lnSpc>
                <a:spcPts val="3010"/>
              </a:lnSpc>
            </a:pPr>
            <a:r>
              <a:rPr lang="en-US" sz="2408">
                <a:solidFill>
                  <a:srgbClr val="EBECEF"/>
                </a:solidFill>
                <a:latin typeface="Fraunces"/>
              </a:rPr>
              <a:t>Dynamic Road Conditions</a:t>
            </a:r>
          </a:p>
        </p:txBody>
      </p:sp>
      <p:sp>
        <p:nvSpPr>
          <p:cNvPr id="32" name="TextBox 32"/>
          <p:cNvSpPr txBox="1"/>
          <p:nvPr/>
        </p:nvSpPr>
        <p:spPr>
          <a:xfrm>
            <a:off x="7410450" y="8818781"/>
            <a:ext cx="9726543" cy="777121"/>
          </a:xfrm>
          <a:prstGeom prst="rect">
            <a:avLst/>
          </a:prstGeom>
        </p:spPr>
        <p:txBody>
          <a:bodyPr lIns="0" tIns="0" rIns="0" bIns="0" rtlCol="0" anchor="t">
            <a:spAutoFit/>
          </a:bodyPr>
          <a:lstStyle/>
          <a:p>
            <a:pPr algn="l">
              <a:lnSpc>
                <a:spcPts val="3082"/>
              </a:lnSpc>
            </a:pPr>
            <a:r>
              <a:rPr lang="en-US" sz="1926">
                <a:solidFill>
                  <a:srgbClr val="EBECEF"/>
                </a:solidFill>
                <a:latin typeface="Arimo"/>
              </a:rPr>
              <a:t>Real-time updates on road closures, construction, and traffic congestion are essential for planning an efficient EV charging stop.</a:t>
            </a:r>
          </a:p>
        </p:txBody>
      </p:sp>
      <p:sp>
        <p:nvSpPr>
          <p:cNvPr id="33" name="TextBox 33"/>
          <p:cNvSpPr txBox="1"/>
          <p:nvPr/>
        </p:nvSpPr>
        <p:spPr>
          <a:xfrm>
            <a:off x="5730329" y="3738927"/>
            <a:ext cx="559891" cy="430277"/>
          </a:xfrm>
          <a:prstGeom prst="rect">
            <a:avLst/>
          </a:prstGeom>
        </p:spPr>
        <p:txBody>
          <a:bodyPr lIns="0" tIns="0" rIns="0" bIns="0" rtlCol="0" anchor="t">
            <a:spAutoFit/>
          </a:bodyPr>
          <a:lstStyle/>
          <a:p>
            <a:pPr algn="ctr">
              <a:lnSpc>
                <a:spcPts val="3417"/>
              </a:lnSpc>
              <a:spcBef>
                <a:spcPct val="0"/>
              </a:spcBef>
            </a:pPr>
            <a:r>
              <a:rPr lang="en-US" sz="2733">
                <a:solidFill>
                  <a:srgbClr val="FFFFFF"/>
                </a:solidFill>
                <a:latin typeface="Fraunces"/>
              </a:rPr>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3810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alpha val="80000"/>
              </a:srgbClr>
            </a:solidFill>
          </p:spPr>
        </p:sp>
      </p:grpSp>
      <p:sp>
        <p:nvSpPr>
          <p:cNvPr id="9" name="Freeform 9"/>
          <p:cNvSpPr/>
          <p:nvPr/>
        </p:nvSpPr>
        <p:spPr>
          <a:xfrm>
            <a:off x="6615581" y="3891602"/>
            <a:ext cx="1315325" cy="1604055"/>
          </a:xfrm>
          <a:custGeom>
            <a:avLst/>
            <a:gdLst/>
            <a:ahLst/>
            <a:cxnLst/>
            <a:rect l="l" t="t" r="r" b="b"/>
            <a:pathLst>
              <a:path w="1315325" h="1604055">
                <a:moveTo>
                  <a:pt x="0" y="0"/>
                </a:moveTo>
                <a:lnTo>
                  <a:pt x="1315325" y="0"/>
                </a:lnTo>
                <a:lnTo>
                  <a:pt x="1315325" y="1604055"/>
                </a:lnTo>
                <a:lnTo>
                  <a:pt x="0" y="1604055"/>
                </a:lnTo>
                <a:lnTo>
                  <a:pt x="0" y="0"/>
                </a:lnTo>
                <a:close/>
              </a:path>
            </a:pathLst>
          </a:custGeom>
          <a:blipFill>
            <a:blip r:embed="rId4"/>
            <a:stretch>
              <a:fillRect/>
            </a:stretch>
          </a:blipFill>
        </p:spPr>
      </p:sp>
      <p:sp>
        <p:nvSpPr>
          <p:cNvPr id="10" name="TextBox 10"/>
          <p:cNvSpPr txBox="1"/>
          <p:nvPr/>
        </p:nvSpPr>
        <p:spPr>
          <a:xfrm>
            <a:off x="0" y="1745125"/>
            <a:ext cx="17754239" cy="5220100"/>
          </a:xfrm>
          <a:prstGeom prst="rect">
            <a:avLst/>
          </a:prstGeom>
        </p:spPr>
        <p:txBody>
          <a:bodyPr lIns="0" tIns="0" rIns="0" bIns="0" rtlCol="0" anchor="t">
            <a:spAutoFit/>
          </a:bodyPr>
          <a:lstStyle/>
          <a:p>
            <a:pPr algn="ctr">
              <a:lnSpc>
                <a:spcPts val="3667"/>
              </a:lnSpc>
              <a:spcBef>
                <a:spcPct val="0"/>
              </a:spcBef>
            </a:pPr>
            <a:r>
              <a:rPr lang="en-US" sz="2933">
                <a:solidFill>
                  <a:srgbClr val="FFFFFF"/>
                </a:solidFill>
                <a:latin typeface="Fraunces"/>
              </a:rPr>
              <a:t>We need to Optimised route  planning so we  go through  Dijkstra's algorithm which guarantees in  finding the shortest paths from the source to all other vertices in the graph</a:t>
            </a:r>
          </a:p>
          <a:p>
            <a:pPr algn="ctr">
              <a:lnSpc>
                <a:spcPts val="3667"/>
              </a:lnSpc>
              <a:spcBef>
                <a:spcPct val="0"/>
              </a:spcBef>
            </a:pPr>
            <a:r>
              <a:rPr lang="en-US" sz="2933">
                <a:solidFill>
                  <a:srgbClr val="FFFFFF"/>
                </a:solidFill>
                <a:latin typeface="Fraunces"/>
              </a:rPr>
              <a:t>But for real world shortest path is not only the problem Therefore  in Route calculating we incorrporate some real life conditions which  ensures optimal route planning.</a:t>
            </a:r>
          </a:p>
          <a:p>
            <a:pPr algn="ctr">
              <a:lnSpc>
                <a:spcPts val="4542"/>
              </a:lnSpc>
              <a:spcBef>
                <a:spcPct val="0"/>
              </a:spcBef>
            </a:pPr>
            <a:endParaRPr lang="en-US" sz="2933">
              <a:solidFill>
                <a:srgbClr val="FFFFFF"/>
              </a:solidFill>
              <a:latin typeface="Fraunces"/>
            </a:endParaRPr>
          </a:p>
          <a:p>
            <a:pPr>
              <a:lnSpc>
                <a:spcPts val="4292"/>
              </a:lnSpc>
              <a:spcBef>
                <a:spcPct val="0"/>
              </a:spcBef>
            </a:pPr>
            <a:r>
              <a:rPr lang="en-US" sz="3433">
                <a:solidFill>
                  <a:srgbClr val="FFFFFF"/>
                </a:solidFill>
                <a:latin typeface="Fraunces"/>
              </a:rPr>
              <a:t>   </a:t>
            </a:r>
            <a:r>
              <a:rPr lang="en-US" sz="3433">
                <a:solidFill>
                  <a:srgbClr val="FABD0B"/>
                </a:solidFill>
                <a:latin typeface="Fraunces"/>
              </a:rPr>
              <a:t>The conditions are : -</a:t>
            </a:r>
          </a:p>
          <a:p>
            <a:pPr marL="633396" lvl="1" indent="-316698">
              <a:lnSpc>
                <a:spcPts val="3667"/>
              </a:lnSpc>
              <a:buFont typeface="Arial"/>
              <a:buChar char="•"/>
            </a:pPr>
            <a:r>
              <a:rPr lang="en-US" sz="2933">
                <a:solidFill>
                  <a:srgbClr val="FFFFFF"/>
                </a:solidFill>
                <a:latin typeface="Fraunces"/>
              </a:rPr>
              <a:t>Handling of Road Closures</a:t>
            </a:r>
          </a:p>
          <a:p>
            <a:pPr marL="633396" lvl="1" indent="-316698">
              <a:lnSpc>
                <a:spcPts val="3667"/>
              </a:lnSpc>
              <a:buFont typeface="Arial"/>
              <a:buChar char="•"/>
            </a:pPr>
            <a:r>
              <a:rPr lang="en-US" sz="2933">
                <a:solidFill>
                  <a:srgbClr val="EE2742"/>
                </a:solidFill>
                <a:latin typeface="Fraunces"/>
              </a:rPr>
              <a:t> Traffic </a:t>
            </a:r>
            <a:r>
              <a:rPr lang="en-US" sz="2933">
                <a:solidFill>
                  <a:srgbClr val="8FD123"/>
                </a:solidFill>
                <a:latin typeface="Fraunces"/>
              </a:rPr>
              <a:t>Conditions </a:t>
            </a:r>
          </a:p>
          <a:p>
            <a:pPr>
              <a:lnSpc>
                <a:spcPts val="3667"/>
              </a:lnSpc>
            </a:pPr>
            <a:endParaRPr lang="en-US" sz="2933">
              <a:solidFill>
                <a:srgbClr val="8FD123"/>
              </a:solidFill>
              <a:latin typeface="Fraunces"/>
            </a:endParaRPr>
          </a:p>
          <a:p>
            <a:pPr algn="ctr">
              <a:lnSpc>
                <a:spcPts val="3667"/>
              </a:lnSpc>
              <a:spcBef>
                <a:spcPct val="0"/>
              </a:spcBef>
            </a:pPr>
            <a:r>
              <a:rPr lang="en-US" sz="2933">
                <a:solidFill>
                  <a:srgbClr val="FFFFFF"/>
                </a:solidFill>
                <a:latin typeface="Fraunces"/>
              </a:rPr>
              <a:t>The implementation includes features to handle road closures and traffic conditions dynamically, providing more realistic and useful route recommendations for users.</a:t>
            </a:r>
          </a:p>
        </p:txBody>
      </p:sp>
      <p:sp>
        <p:nvSpPr>
          <p:cNvPr id="11" name="Freeform 11"/>
          <p:cNvSpPr/>
          <p:nvPr/>
        </p:nvSpPr>
        <p:spPr>
          <a:xfrm>
            <a:off x="8252524" y="3716909"/>
            <a:ext cx="450108" cy="1607530"/>
          </a:xfrm>
          <a:custGeom>
            <a:avLst/>
            <a:gdLst/>
            <a:ahLst/>
            <a:cxnLst/>
            <a:rect l="l" t="t" r="r" b="b"/>
            <a:pathLst>
              <a:path w="450108" h="1607530">
                <a:moveTo>
                  <a:pt x="0" y="0"/>
                </a:moveTo>
                <a:lnTo>
                  <a:pt x="450108" y="0"/>
                </a:lnTo>
                <a:lnTo>
                  <a:pt x="450108" y="1607530"/>
                </a:lnTo>
                <a:lnTo>
                  <a:pt x="0" y="1607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9604976" y="3755052"/>
            <a:ext cx="1877155" cy="1877155"/>
          </a:xfrm>
          <a:custGeom>
            <a:avLst/>
            <a:gdLst/>
            <a:ahLst/>
            <a:cxnLst/>
            <a:rect l="l" t="t" r="r" b="b"/>
            <a:pathLst>
              <a:path w="1877155" h="1877155">
                <a:moveTo>
                  <a:pt x="0" y="0"/>
                </a:moveTo>
                <a:lnTo>
                  <a:pt x="1877155" y="0"/>
                </a:lnTo>
                <a:lnTo>
                  <a:pt x="1877155" y="1877155"/>
                </a:lnTo>
                <a:lnTo>
                  <a:pt x="0" y="18771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4416932" y="0"/>
            <a:ext cx="1432504" cy="1473011"/>
          </a:xfrm>
          <a:custGeom>
            <a:avLst/>
            <a:gdLst/>
            <a:ahLst/>
            <a:cxnLst/>
            <a:rect l="l" t="t" r="r" b="b"/>
            <a:pathLst>
              <a:path w="1432504" h="1473011">
                <a:moveTo>
                  <a:pt x="0" y="0"/>
                </a:moveTo>
                <a:lnTo>
                  <a:pt x="1432504" y="0"/>
                </a:lnTo>
                <a:lnTo>
                  <a:pt x="1432504" y="1473011"/>
                </a:lnTo>
                <a:lnTo>
                  <a:pt x="0" y="14730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839298" y="584137"/>
            <a:ext cx="13010138" cy="860552"/>
          </a:xfrm>
          <a:prstGeom prst="rect">
            <a:avLst/>
          </a:prstGeom>
        </p:spPr>
        <p:txBody>
          <a:bodyPr lIns="0" tIns="0" rIns="0" bIns="0" rtlCol="0" anchor="t">
            <a:spAutoFit/>
          </a:bodyPr>
          <a:lstStyle/>
          <a:p>
            <a:pPr algn="ctr">
              <a:lnSpc>
                <a:spcPts val="6834"/>
              </a:lnSpc>
            </a:pPr>
            <a:r>
              <a:rPr lang="en-US" sz="5467">
                <a:solidFill>
                  <a:srgbClr val="FFFFFF"/>
                </a:solidFill>
                <a:latin typeface="Fraunces"/>
              </a:rPr>
              <a:t>Our Idea and Implementations</a:t>
            </a:r>
          </a:p>
        </p:txBody>
      </p:sp>
      <p:sp>
        <p:nvSpPr>
          <p:cNvPr id="15" name="TextBox 15"/>
          <p:cNvSpPr txBox="1"/>
          <p:nvPr/>
        </p:nvSpPr>
        <p:spPr>
          <a:xfrm>
            <a:off x="407685" y="7785086"/>
            <a:ext cx="5720596" cy="2144410"/>
          </a:xfrm>
          <a:prstGeom prst="rect">
            <a:avLst/>
          </a:prstGeom>
        </p:spPr>
        <p:txBody>
          <a:bodyPr lIns="0" tIns="0" rIns="0" bIns="0" rtlCol="0" anchor="t">
            <a:spAutoFit/>
          </a:bodyPr>
          <a:lstStyle/>
          <a:p>
            <a:pPr marL="603357" lvl="1" indent="-301678">
              <a:lnSpc>
                <a:spcPts val="3493"/>
              </a:lnSpc>
              <a:buFont typeface="Arial"/>
              <a:buChar char="•"/>
            </a:pPr>
            <a:r>
              <a:rPr lang="en-US" sz="2794">
                <a:solidFill>
                  <a:srgbClr val="FFFFFF"/>
                </a:solidFill>
                <a:latin typeface="Fraunces"/>
              </a:rPr>
              <a:t>Graph Creation</a:t>
            </a:r>
          </a:p>
          <a:p>
            <a:pPr marL="560178" lvl="1" indent="-280089">
              <a:lnSpc>
                <a:spcPts val="3243"/>
              </a:lnSpc>
              <a:buFont typeface="Arial"/>
              <a:buChar char="•"/>
            </a:pPr>
            <a:r>
              <a:rPr lang="en-US" sz="2594">
                <a:solidFill>
                  <a:srgbClr val="FFFFFF"/>
                </a:solidFill>
                <a:latin typeface="Fraunces"/>
              </a:rPr>
              <a:t>Graph Representation</a:t>
            </a:r>
          </a:p>
          <a:p>
            <a:pPr marL="603357" lvl="1" indent="-301678">
              <a:lnSpc>
                <a:spcPts val="3493"/>
              </a:lnSpc>
              <a:buFont typeface="Arial"/>
              <a:buChar char="•"/>
            </a:pPr>
            <a:r>
              <a:rPr lang="en-US" sz="2794">
                <a:solidFill>
                  <a:srgbClr val="FFFFFF"/>
                </a:solidFill>
                <a:latin typeface="Fraunces"/>
              </a:rPr>
              <a:t>Dijkstra's Algorithm</a:t>
            </a:r>
          </a:p>
          <a:p>
            <a:pPr marL="603357" lvl="1" indent="-301678">
              <a:lnSpc>
                <a:spcPts val="3493"/>
              </a:lnSpc>
              <a:buFont typeface="Arial"/>
              <a:buChar char="•"/>
            </a:pPr>
            <a:r>
              <a:rPr lang="en-US" sz="2794">
                <a:solidFill>
                  <a:srgbClr val="FFFFFF"/>
                </a:solidFill>
                <a:latin typeface="Fraunces"/>
              </a:rPr>
              <a:t>Consideration of Road Closure</a:t>
            </a:r>
          </a:p>
          <a:p>
            <a:pPr marL="603357" lvl="1" indent="-301678">
              <a:lnSpc>
                <a:spcPts val="3493"/>
              </a:lnSpc>
              <a:buFont typeface="Arial"/>
              <a:buChar char="•"/>
            </a:pPr>
            <a:r>
              <a:rPr lang="en-US" sz="2794">
                <a:solidFill>
                  <a:srgbClr val="FFFFFF"/>
                </a:solidFill>
                <a:latin typeface="Fraunces"/>
              </a:rPr>
              <a:t>Updating Traffic Conditions</a:t>
            </a:r>
          </a:p>
        </p:txBody>
      </p:sp>
      <p:sp>
        <p:nvSpPr>
          <p:cNvPr id="16" name="TextBox 16"/>
          <p:cNvSpPr txBox="1"/>
          <p:nvPr/>
        </p:nvSpPr>
        <p:spPr>
          <a:xfrm>
            <a:off x="-291241" y="7016146"/>
            <a:ext cx="8993873" cy="603718"/>
          </a:xfrm>
          <a:prstGeom prst="rect">
            <a:avLst/>
          </a:prstGeom>
        </p:spPr>
        <p:txBody>
          <a:bodyPr lIns="0" tIns="0" rIns="0" bIns="0" rtlCol="0" anchor="t">
            <a:spAutoFit/>
          </a:bodyPr>
          <a:lstStyle/>
          <a:p>
            <a:pPr algn="ctr">
              <a:lnSpc>
                <a:spcPts val="4725"/>
              </a:lnSpc>
            </a:pPr>
            <a:r>
              <a:rPr lang="en-US" sz="3779">
                <a:solidFill>
                  <a:srgbClr val="FABD0B"/>
                </a:solidFill>
                <a:latin typeface="Fraunces"/>
              </a:rPr>
              <a:t>Implementation Procedure : -</a:t>
            </a:r>
          </a:p>
        </p:txBody>
      </p:sp>
      <p:sp>
        <p:nvSpPr>
          <p:cNvPr id="17" name="TextBox 17"/>
          <p:cNvSpPr txBox="1"/>
          <p:nvPr/>
        </p:nvSpPr>
        <p:spPr>
          <a:xfrm>
            <a:off x="8477578" y="7667490"/>
            <a:ext cx="8254809" cy="764376"/>
          </a:xfrm>
          <a:prstGeom prst="rect">
            <a:avLst/>
          </a:prstGeom>
        </p:spPr>
        <p:txBody>
          <a:bodyPr lIns="0" tIns="0" rIns="0" bIns="0" rtlCol="0" anchor="t">
            <a:spAutoFit/>
          </a:bodyPr>
          <a:lstStyle/>
          <a:p>
            <a:pPr algn="ctr">
              <a:lnSpc>
                <a:spcPts val="6334"/>
              </a:lnSpc>
            </a:pPr>
            <a:r>
              <a:rPr lang="en-US" sz="5067" u="sng" dirty="0">
                <a:solidFill>
                  <a:srgbClr val="35E1FF"/>
                </a:solidFill>
                <a:latin typeface="Fraunces"/>
                <a:sym typeface="Wingdings" panose="05000000000000000000" pitchFamily="2" charset="2"/>
                <a:hlinkClick r:id="rId11"/>
              </a:rPr>
              <a:t></a:t>
            </a:r>
            <a:r>
              <a:rPr lang="en-US" sz="5067" u="sng" dirty="0" err="1">
                <a:solidFill>
                  <a:srgbClr val="35E1FF"/>
                </a:solidFill>
                <a:latin typeface="Fraunces"/>
                <a:hlinkClick r:id="rId11"/>
              </a:rPr>
              <a:t>Github</a:t>
            </a:r>
            <a:r>
              <a:rPr lang="en-US" sz="5067" u="sng" dirty="0">
                <a:solidFill>
                  <a:srgbClr val="35E1FF"/>
                </a:solidFill>
                <a:latin typeface="Fraunces"/>
                <a:hlinkClick r:id="rId11"/>
              </a:rPr>
              <a:t> link for our code </a:t>
            </a:r>
            <a:r>
              <a:rPr lang="en-US" sz="5067" u="sng" dirty="0">
                <a:solidFill>
                  <a:srgbClr val="FFFFFF"/>
                </a:solidFill>
                <a:latin typeface="Fraunces"/>
                <a:hlinkClick r:id="rId11"/>
              </a:rPr>
              <a:t> </a:t>
            </a:r>
            <a:endParaRPr lang="en-US" sz="5067" u="sng" dirty="0">
              <a:solidFill>
                <a:srgbClr val="FFFFFF"/>
              </a:solidFill>
              <a:latin typeface="Fraunces"/>
              <a:hlinkClick r:id="rId11" tooltip="https://github.com/DSA-IITJ-2024/ideathon-code-submission-rsrajahns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952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l="-62499" r="-62499"/>
            </a:stretch>
          </a:blipFill>
        </p:spPr>
      </p:sp>
      <p:sp>
        <p:nvSpPr>
          <p:cNvPr id="7" name="Freeform 7"/>
          <p:cNvSpPr/>
          <p:nvPr/>
        </p:nvSpPr>
        <p:spPr>
          <a:xfrm>
            <a:off x="592578" y="7552266"/>
            <a:ext cx="8626414" cy="478198"/>
          </a:xfrm>
          <a:custGeom>
            <a:avLst/>
            <a:gdLst/>
            <a:ahLst/>
            <a:cxnLst/>
            <a:rect l="l" t="t" r="r" b="b"/>
            <a:pathLst>
              <a:path w="8626414" h="478198">
                <a:moveTo>
                  <a:pt x="0" y="0"/>
                </a:moveTo>
                <a:lnTo>
                  <a:pt x="8626414" y="0"/>
                </a:lnTo>
                <a:lnTo>
                  <a:pt x="8626414" y="478198"/>
                </a:lnTo>
                <a:lnTo>
                  <a:pt x="0" y="478198"/>
                </a:lnTo>
                <a:lnTo>
                  <a:pt x="0" y="0"/>
                </a:lnTo>
                <a:close/>
              </a:path>
            </a:pathLst>
          </a:custGeom>
          <a:blipFill>
            <a:blip r:embed="rId4"/>
            <a:stretch>
              <a:fillRect t="-3273" b="-3273"/>
            </a:stretch>
          </a:blipFill>
        </p:spPr>
      </p:sp>
      <p:sp>
        <p:nvSpPr>
          <p:cNvPr id="8" name="Freeform 8"/>
          <p:cNvSpPr/>
          <p:nvPr/>
        </p:nvSpPr>
        <p:spPr>
          <a:xfrm>
            <a:off x="592578" y="8810249"/>
            <a:ext cx="8374076" cy="448051"/>
          </a:xfrm>
          <a:custGeom>
            <a:avLst/>
            <a:gdLst/>
            <a:ahLst/>
            <a:cxnLst/>
            <a:rect l="l" t="t" r="r" b="b"/>
            <a:pathLst>
              <a:path w="8374076" h="448051">
                <a:moveTo>
                  <a:pt x="0" y="0"/>
                </a:moveTo>
                <a:lnTo>
                  <a:pt x="8374076" y="0"/>
                </a:lnTo>
                <a:lnTo>
                  <a:pt x="8374076" y="448051"/>
                </a:lnTo>
                <a:lnTo>
                  <a:pt x="0" y="448051"/>
                </a:lnTo>
                <a:lnTo>
                  <a:pt x="0" y="0"/>
                </a:lnTo>
                <a:close/>
              </a:path>
            </a:pathLst>
          </a:custGeom>
          <a:blipFill>
            <a:blip r:embed="rId5"/>
            <a:stretch>
              <a:fillRect t="-3273" b="-3273"/>
            </a:stretch>
          </a:blipFill>
        </p:spPr>
      </p:sp>
      <p:sp>
        <p:nvSpPr>
          <p:cNvPr id="9" name="Freeform 9"/>
          <p:cNvSpPr/>
          <p:nvPr/>
        </p:nvSpPr>
        <p:spPr>
          <a:xfrm>
            <a:off x="8195875" y="4269155"/>
            <a:ext cx="2864843" cy="1192817"/>
          </a:xfrm>
          <a:custGeom>
            <a:avLst/>
            <a:gdLst/>
            <a:ahLst/>
            <a:cxnLst/>
            <a:rect l="l" t="t" r="r" b="b"/>
            <a:pathLst>
              <a:path w="2864843" h="1192817">
                <a:moveTo>
                  <a:pt x="0" y="0"/>
                </a:moveTo>
                <a:lnTo>
                  <a:pt x="2864843" y="0"/>
                </a:lnTo>
                <a:lnTo>
                  <a:pt x="2864843" y="1192816"/>
                </a:lnTo>
                <a:lnTo>
                  <a:pt x="0" y="11928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1449050" y="0"/>
            <a:ext cx="6848475" cy="10287000"/>
          </a:xfrm>
          <a:custGeom>
            <a:avLst/>
            <a:gdLst/>
            <a:ahLst/>
            <a:cxnLst/>
            <a:rect l="l" t="t" r="r" b="b"/>
            <a:pathLst>
              <a:path w="6848475" h="10287000">
                <a:moveTo>
                  <a:pt x="0" y="0"/>
                </a:moveTo>
                <a:lnTo>
                  <a:pt x="6848475" y="0"/>
                </a:lnTo>
                <a:lnTo>
                  <a:pt x="6848475" y="10287000"/>
                </a:lnTo>
                <a:lnTo>
                  <a:pt x="0" y="10287000"/>
                </a:lnTo>
                <a:lnTo>
                  <a:pt x="0" y="0"/>
                </a:lnTo>
                <a:close/>
              </a:path>
            </a:pathLst>
          </a:custGeom>
          <a:blipFill>
            <a:blip r:embed="rId8"/>
            <a:stretch>
              <a:fillRect l="-76621" r="-90653"/>
            </a:stretch>
          </a:blipFill>
        </p:spPr>
      </p:sp>
      <p:sp>
        <p:nvSpPr>
          <p:cNvPr id="11" name="TextBox 11"/>
          <p:cNvSpPr txBox="1"/>
          <p:nvPr/>
        </p:nvSpPr>
        <p:spPr>
          <a:xfrm>
            <a:off x="1028700" y="584137"/>
            <a:ext cx="9164121" cy="860552"/>
          </a:xfrm>
          <a:prstGeom prst="rect">
            <a:avLst/>
          </a:prstGeom>
        </p:spPr>
        <p:txBody>
          <a:bodyPr lIns="0" tIns="0" rIns="0" bIns="0" rtlCol="0" anchor="t">
            <a:spAutoFit/>
          </a:bodyPr>
          <a:lstStyle/>
          <a:p>
            <a:pPr algn="ctr">
              <a:lnSpc>
                <a:spcPts val="6834"/>
              </a:lnSpc>
            </a:pPr>
            <a:r>
              <a:rPr lang="en-US" sz="5467">
                <a:solidFill>
                  <a:srgbClr val="FFFFFF"/>
                </a:solidFill>
                <a:latin typeface="Fraunces"/>
              </a:rPr>
              <a:t>Comparitive  Analysis </a:t>
            </a:r>
          </a:p>
        </p:txBody>
      </p:sp>
      <p:sp>
        <p:nvSpPr>
          <p:cNvPr id="12" name="TextBox 12"/>
          <p:cNvSpPr txBox="1"/>
          <p:nvPr/>
        </p:nvSpPr>
        <p:spPr>
          <a:xfrm>
            <a:off x="537961" y="6896301"/>
            <a:ext cx="4367824" cy="465465"/>
          </a:xfrm>
          <a:prstGeom prst="rect">
            <a:avLst/>
          </a:prstGeom>
        </p:spPr>
        <p:txBody>
          <a:bodyPr lIns="0" tIns="0" rIns="0" bIns="0" rtlCol="0" anchor="t">
            <a:spAutoFit/>
          </a:bodyPr>
          <a:lstStyle/>
          <a:p>
            <a:pPr marL="0" lvl="0" indent="0" algn="ctr">
              <a:lnSpc>
                <a:spcPts val="3783"/>
              </a:lnSpc>
              <a:spcBef>
                <a:spcPct val="0"/>
              </a:spcBef>
            </a:pPr>
            <a:r>
              <a:rPr lang="en-US" sz="2702">
                <a:solidFill>
                  <a:srgbClr val="FEFEFE"/>
                </a:solidFill>
                <a:latin typeface="Canva Sans"/>
              </a:rPr>
              <a:t>Our code running time : -</a:t>
            </a:r>
          </a:p>
        </p:txBody>
      </p:sp>
      <p:sp>
        <p:nvSpPr>
          <p:cNvPr id="13" name="TextBox 13"/>
          <p:cNvSpPr txBox="1"/>
          <p:nvPr/>
        </p:nvSpPr>
        <p:spPr>
          <a:xfrm>
            <a:off x="592578" y="8162582"/>
            <a:ext cx="5278410" cy="465465"/>
          </a:xfrm>
          <a:prstGeom prst="rect">
            <a:avLst/>
          </a:prstGeom>
        </p:spPr>
        <p:txBody>
          <a:bodyPr lIns="0" tIns="0" rIns="0" bIns="0" rtlCol="0" anchor="t">
            <a:spAutoFit/>
          </a:bodyPr>
          <a:lstStyle/>
          <a:p>
            <a:pPr marL="0" lvl="0" indent="0" algn="ctr">
              <a:lnSpc>
                <a:spcPts val="3783"/>
              </a:lnSpc>
              <a:spcBef>
                <a:spcPct val="0"/>
              </a:spcBef>
            </a:pPr>
            <a:r>
              <a:rPr lang="en-US" sz="2702">
                <a:solidFill>
                  <a:srgbClr val="FEFEFE"/>
                </a:solidFill>
                <a:latin typeface="Canva Sans"/>
              </a:rPr>
              <a:t>Existing solution running time :-</a:t>
            </a:r>
          </a:p>
        </p:txBody>
      </p:sp>
      <p:sp>
        <p:nvSpPr>
          <p:cNvPr id="14" name="TextBox 14"/>
          <p:cNvSpPr txBox="1"/>
          <p:nvPr/>
        </p:nvSpPr>
        <p:spPr>
          <a:xfrm>
            <a:off x="537961" y="1783270"/>
            <a:ext cx="10036364" cy="3477657"/>
          </a:xfrm>
          <a:prstGeom prst="rect">
            <a:avLst/>
          </a:prstGeom>
        </p:spPr>
        <p:txBody>
          <a:bodyPr lIns="0" tIns="0" rIns="0" bIns="0" rtlCol="0" anchor="t">
            <a:spAutoFit/>
          </a:bodyPr>
          <a:lstStyle/>
          <a:p>
            <a:pPr>
              <a:lnSpc>
                <a:spcPts val="3303"/>
              </a:lnSpc>
            </a:pPr>
            <a:r>
              <a:rPr lang="en-US" sz="2359">
                <a:solidFill>
                  <a:srgbClr val="FABD0B"/>
                </a:solidFill>
                <a:latin typeface="Canva Sans Bold"/>
              </a:rPr>
              <a:t>We tried to implement it using DFS and then Dijkstra. During DFS execution, we were getting wrong output for some test cases. then after research we got to know that :-</a:t>
            </a:r>
          </a:p>
          <a:p>
            <a:pPr>
              <a:lnSpc>
                <a:spcPts val="3303"/>
              </a:lnSpc>
            </a:pPr>
            <a:endParaRPr lang="en-US" sz="2359">
              <a:solidFill>
                <a:srgbClr val="FABD0B"/>
              </a:solidFill>
              <a:latin typeface="Canva Sans Bold"/>
            </a:endParaRPr>
          </a:p>
          <a:p>
            <a:pPr marL="444617" lvl="1" indent="-222308">
              <a:lnSpc>
                <a:spcPts val="2883"/>
              </a:lnSpc>
              <a:buAutoNum type="arabicPeriod"/>
            </a:pPr>
            <a:r>
              <a:rPr lang="en-US" sz="2059">
                <a:solidFill>
                  <a:srgbClr val="FFFFFF"/>
                </a:solidFill>
                <a:latin typeface="Canva Sans Bold"/>
              </a:rPr>
              <a:t>M</a:t>
            </a:r>
            <a:r>
              <a:rPr lang="en-US" sz="2059">
                <a:solidFill>
                  <a:srgbClr val="FEFEFE"/>
                </a:solidFill>
                <a:latin typeface="Canva Sans Bold"/>
              </a:rPr>
              <a:t>ight find a path that is shorter than the current shortest path, but it doesn't ensure that it explores all possible paths to find the absolute shortest one</a:t>
            </a:r>
          </a:p>
          <a:p>
            <a:pPr marL="444617" lvl="1" indent="-222308">
              <a:lnSpc>
                <a:spcPts val="2883"/>
              </a:lnSpc>
              <a:buAutoNum type="arabicPeriod"/>
            </a:pPr>
            <a:r>
              <a:rPr lang="en-US" sz="2059">
                <a:solidFill>
                  <a:srgbClr val="FEFEFE"/>
                </a:solidFill>
                <a:latin typeface="Canva Sans Bold"/>
              </a:rPr>
              <a:t>DFS doesn't consider the weights of the edges </a:t>
            </a:r>
          </a:p>
          <a:p>
            <a:pPr marL="444617" lvl="1" indent="-222308">
              <a:lnSpc>
                <a:spcPts val="2883"/>
              </a:lnSpc>
              <a:buAutoNum type="arabicPeriod"/>
            </a:pPr>
            <a:r>
              <a:rPr lang="en-US" sz="2059">
                <a:solidFill>
                  <a:srgbClr val="FEFEFE"/>
                </a:solidFill>
                <a:latin typeface="Canva Sans Bold"/>
              </a:rPr>
              <a:t>DFS can potentially get stuck in infinite loops, etc. </a:t>
            </a:r>
          </a:p>
        </p:txBody>
      </p:sp>
      <p:sp>
        <p:nvSpPr>
          <p:cNvPr id="15" name="TextBox 15"/>
          <p:cNvSpPr txBox="1"/>
          <p:nvPr/>
        </p:nvSpPr>
        <p:spPr>
          <a:xfrm>
            <a:off x="592578" y="5575252"/>
            <a:ext cx="10036364" cy="1244981"/>
          </a:xfrm>
          <a:prstGeom prst="rect">
            <a:avLst/>
          </a:prstGeom>
        </p:spPr>
        <p:txBody>
          <a:bodyPr lIns="0" tIns="0" rIns="0" bIns="0" rtlCol="0" anchor="t">
            <a:spAutoFit/>
          </a:bodyPr>
          <a:lstStyle/>
          <a:p>
            <a:pPr>
              <a:lnSpc>
                <a:spcPts val="3304"/>
              </a:lnSpc>
            </a:pPr>
            <a:r>
              <a:rPr lang="en-US" sz="2360">
                <a:solidFill>
                  <a:srgbClr val="FFFFFF"/>
                </a:solidFill>
                <a:latin typeface="Canva Sans Bold"/>
              </a:rPr>
              <a:t>So we stick with dijkstra algorithm to get shortest distance.</a:t>
            </a:r>
          </a:p>
          <a:p>
            <a:pPr>
              <a:lnSpc>
                <a:spcPts val="3304"/>
              </a:lnSpc>
            </a:pPr>
            <a:r>
              <a:rPr lang="en-US" sz="2360">
                <a:solidFill>
                  <a:srgbClr val="FFFFFF"/>
                </a:solidFill>
                <a:latin typeface="Canva Sans Bold"/>
              </a:rPr>
              <a:t>The Running time comparison between the researched code and our code is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398461" y="2905839"/>
            <a:ext cx="8120418" cy="5780511"/>
          </a:xfrm>
          <a:custGeom>
            <a:avLst/>
            <a:gdLst/>
            <a:ahLst/>
            <a:cxnLst/>
            <a:rect l="l" t="t" r="r" b="b"/>
            <a:pathLst>
              <a:path w="8120418" h="5780511">
                <a:moveTo>
                  <a:pt x="0" y="0"/>
                </a:moveTo>
                <a:lnTo>
                  <a:pt x="8120418" y="0"/>
                </a:lnTo>
                <a:lnTo>
                  <a:pt x="8120418" y="5780511"/>
                </a:lnTo>
                <a:lnTo>
                  <a:pt x="0" y="5780511"/>
                </a:lnTo>
                <a:lnTo>
                  <a:pt x="0" y="0"/>
                </a:lnTo>
                <a:close/>
              </a:path>
            </a:pathLst>
          </a:custGeom>
          <a:blipFill>
            <a:blip r:embed="rId3"/>
            <a:stretch>
              <a:fillRect l="-527" r="-527" b="-419"/>
            </a:stretch>
          </a:blipFill>
        </p:spPr>
      </p:sp>
      <p:sp>
        <p:nvSpPr>
          <p:cNvPr id="7" name="Freeform 7"/>
          <p:cNvSpPr/>
          <p:nvPr/>
        </p:nvSpPr>
        <p:spPr>
          <a:xfrm>
            <a:off x="11141549" y="196723"/>
            <a:ext cx="2898967" cy="2268442"/>
          </a:xfrm>
          <a:custGeom>
            <a:avLst/>
            <a:gdLst/>
            <a:ahLst/>
            <a:cxnLst/>
            <a:rect l="l" t="t" r="r" b="b"/>
            <a:pathLst>
              <a:path w="2898967" h="2268442">
                <a:moveTo>
                  <a:pt x="0" y="0"/>
                </a:moveTo>
                <a:lnTo>
                  <a:pt x="2898968" y="0"/>
                </a:lnTo>
                <a:lnTo>
                  <a:pt x="2898968" y="2268442"/>
                </a:lnTo>
                <a:lnTo>
                  <a:pt x="0" y="2268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08268" y="168148"/>
            <a:ext cx="11882765" cy="860552"/>
          </a:xfrm>
          <a:prstGeom prst="rect">
            <a:avLst/>
          </a:prstGeom>
        </p:spPr>
        <p:txBody>
          <a:bodyPr lIns="0" tIns="0" rIns="0" bIns="0" rtlCol="0" anchor="t">
            <a:spAutoFit/>
          </a:bodyPr>
          <a:lstStyle/>
          <a:p>
            <a:pPr>
              <a:lnSpc>
                <a:spcPts val="6834"/>
              </a:lnSpc>
            </a:pPr>
            <a:r>
              <a:rPr lang="en-US" sz="5467">
                <a:solidFill>
                  <a:srgbClr val="FFFFFF"/>
                </a:solidFill>
                <a:latin typeface="Fraunces"/>
              </a:rPr>
              <a:t>EXAMPLE USAGE :</a:t>
            </a:r>
          </a:p>
        </p:txBody>
      </p:sp>
      <p:sp>
        <p:nvSpPr>
          <p:cNvPr id="9" name="TextBox 9"/>
          <p:cNvSpPr txBox="1"/>
          <p:nvPr/>
        </p:nvSpPr>
        <p:spPr>
          <a:xfrm>
            <a:off x="708268" y="1276286"/>
            <a:ext cx="9505101" cy="1362853"/>
          </a:xfrm>
          <a:prstGeom prst="rect">
            <a:avLst/>
          </a:prstGeom>
        </p:spPr>
        <p:txBody>
          <a:bodyPr lIns="0" tIns="0" rIns="0" bIns="0" rtlCol="0" anchor="t">
            <a:spAutoFit/>
          </a:bodyPr>
          <a:lstStyle/>
          <a:p>
            <a:pPr>
              <a:lnSpc>
                <a:spcPts val="5459"/>
              </a:lnSpc>
            </a:pPr>
            <a:r>
              <a:rPr lang="en-US" sz="4367">
                <a:solidFill>
                  <a:srgbClr val="FFFFFF"/>
                </a:solidFill>
                <a:latin typeface="Fraunces"/>
              </a:rPr>
              <a:t>We have taken a demo example graph of IIT JODHPUR</a:t>
            </a:r>
          </a:p>
        </p:txBody>
      </p:sp>
      <p:sp>
        <p:nvSpPr>
          <p:cNvPr id="10" name="TextBox 10"/>
          <p:cNvSpPr txBox="1"/>
          <p:nvPr/>
        </p:nvSpPr>
        <p:spPr>
          <a:xfrm>
            <a:off x="398461" y="8958262"/>
            <a:ext cx="9505101" cy="677053"/>
          </a:xfrm>
          <a:prstGeom prst="rect">
            <a:avLst/>
          </a:prstGeom>
        </p:spPr>
        <p:txBody>
          <a:bodyPr lIns="0" tIns="0" rIns="0" bIns="0" rtlCol="0" anchor="t">
            <a:spAutoFit/>
          </a:bodyPr>
          <a:lstStyle/>
          <a:p>
            <a:pPr>
              <a:lnSpc>
                <a:spcPts val="5459"/>
              </a:lnSpc>
            </a:pPr>
            <a:r>
              <a:rPr lang="en-US" sz="4367">
                <a:solidFill>
                  <a:srgbClr val="FFFFFF"/>
                </a:solidFill>
                <a:latin typeface="Fraunces"/>
              </a:rPr>
              <a:t>Case 1 : -  all roads are open </a:t>
            </a:r>
          </a:p>
        </p:txBody>
      </p:sp>
      <p:sp>
        <p:nvSpPr>
          <p:cNvPr id="11" name="TextBox 11"/>
          <p:cNvSpPr txBox="1"/>
          <p:nvPr/>
        </p:nvSpPr>
        <p:spPr>
          <a:xfrm>
            <a:off x="9144000" y="2877264"/>
            <a:ext cx="8412897" cy="6680936"/>
          </a:xfrm>
          <a:prstGeom prst="rect">
            <a:avLst/>
          </a:prstGeom>
        </p:spPr>
        <p:txBody>
          <a:bodyPr lIns="0" tIns="0" rIns="0" bIns="0" rtlCol="0" anchor="t">
            <a:spAutoFit/>
          </a:bodyPr>
          <a:lstStyle/>
          <a:p>
            <a:pPr>
              <a:lnSpc>
                <a:spcPts val="4832"/>
              </a:lnSpc>
            </a:pPr>
            <a:r>
              <a:rPr lang="en-US" sz="3865">
                <a:solidFill>
                  <a:srgbClr val="FFFFFF"/>
                </a:solidFill>
                <a:latin typeface="Fraunces"/>
              </a:rPr>
              <a:t>In this example our location is at 5 as you can see in the graph sideway. EV stations are present at orange marked positions { 7 , 3 , 8 , 1}  .lets say we have to find a charging station  near 5 and the charging station is 8. There are many ways to go on charging station 8 but the shortest distance is 70 m and the road is  not closed therefore path followed should be 5 -&gt; 8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90125"/>
            <a:chOff x="0" y="0"/>
            <a:chExt cx="24384000" cy="13720167"/>
          </a:xfrm>
        </p:grpSpPr>
        <p:sp>
          <p:nvSpPr>
            <p:cNvPr id="5" name="Freeform 5"/>
            <p:cNvSpPr/>
            <p:nvPr/>
          </p:nvSpPr>
          <p:spPr>
            <a:xfrm>
              <a:off x="0" y="0"/>
              <a:ext cx="24384000" cy="13720190"/>
            </a:xfrm>
            <a:custGeom>
              <a:avLst/>
              <a:gdLst/>
              <a:ahLst/>
              <a:cxnLst/>
              <a:rect l="l" t="t" r="r" b="b"/>
              <a:pathLst>
                <a:path w="24384000" h="13720190">
                  <a:moveTo>
                    <a:pt x="0" y="0"/>
                  </a:moveTo>
                  <a:lnTo>
                    <a:pt x="24384000" y="0"/>
                  </a:lnTo>
                  <a:lnTo>
                    <a:pt x="24384000" y="13720190"/>
                  </a:lnTo>
                  <a:lnTo>
                    <a:pt x="0" y="13720190"/>
                  </a:lnTo>
                  <a:close/>
                </a:path>
              </a:pathLst>
            </a:custGeom>
            <a:solidFill>
              <a:srgbClr val="080E26"/>
            </a:solidFill>
          </p:spPr>
        </p:sp>
      </p:grpSp>
      <p:sp>
        <p:nvSpPr>
          <p:cNvPr id="6" name="Freeform 6"/>
          <p:cNvSpPr/>
          <p:nvPr/>
        </p:nvSpPr>
        <p:spPr>
          <a:xfrm rot="-5400000">
            <a:off x="1389373" y="2924550"/>
            <a:ext cx="5247207" cy="7420293"/>
          </a:xfrm>
          <a:custGeom>
            <a:avLst/>
            <a:gdLst/>
            <a:ahLst/>
            <a:cxnLst/>
            <a:rect l="l" t="t" r="r" b="b"/>
            <a:pathLst>
              <a:path w="5247207" h="7420293">
                <a:moveTo>
                  <a:pt x="0" y="0"/>
                </a:moveTo>
                <a:lnTo>
                  <a:pt x="5247208" y="0"/>
                </a:lnTo>
                <a:lnTo>
                  <a:pt x="5247208" y="7420293"/>
                </a:lnTo>
                <a:lnTo>
                  <a:pt x="0" y="7420293"/>
                </a:lnTo>
                <a:lnTo>
                  <a:pt x="0" y="0"/>
                </a:lnTo>
                <a:close/>
              </a:path>
            </a:pathLst>
          </a:custGeom>
          <a:blipFill>
            <a:blip r:embed="rId3"/>
            <a:stretch>
              <a:fillRect/>
            </a:stretch>
          </a:blipFill>
        </p:spPr>
      </p:sp>
      <p:sp>
        <p:nvSpPr>
          <p:cNvPr id="7" name="Freeform 7"/>
          <p:cNvSpPr/>
          <p:nvPr/>
        </p:nvSpPr>
        <p:spPr>
          <a:xfrm>
            <a:off x="7723124" y="196723"/>
            <a:ext cx="10376683" cy="4530788"/>
          </a:xfrm>
          <a:custGeom>
            <a:avLst/>
            <a:gdLst/>
            <a:ahLst/>
            <a:cxnLst/>
            <a:rect l="l" t="t" r="r" b="b"/>
            <a:pathLst>
              <a:path w="10376683" h="4530788">
                <a:moveTo>
                  <a:pt x="0" y="0"/>
                </a:moveTo>
                <a:lnTo>
                  <a:pt x="10376682" y="0"/>
                </a:lnTo>
                <a:lnTo>
                  <a:pt x="10376682" y="4530789"/>
                </a:lnTo>
                <a:lnTo>
                  <a:pt x="0" y="4530789"/>
                </a:lnTo>
                <a:lnTo>
                  <a:pt x="0" y="0"/>
                </a:lnTo>
                <a:close/>
              </a:path>
            </a:pathLst>
          </a:custGeom>
          <a:blipFill>
            <a:blip r:embed="rId4"/>
            <a:stretch>
              <a:fillRect t="-1384" r="-279" b="-49582"/>
            </a:stretch>
          </a:blipFill>
        </p:spPr>
      </p:sp>
      <p:sp>
        <p:nvSpPr>
          <p:cNvPr id="8" name="Freeform 8"/>
          <p:cNvSpPr/>
          <p:nvPr/>
        </p:nvSpPr>
        <p:spPr>
          <a:xfrm>
            <a:off x="4516944" y="1888891"/>
            <a:ext cx="1884699" cy="1932729"/>
          </a:xfrm>
          <a:custGeom>
            <a:avLst/>
            <a:gdLst/>
            <a:ahLst/>
            <a:cxnLst/>
            <a:rect l="l" t="t" r="r" b="b"/>
            <a:pathLst>
              <a:path w="1884699" h="1932729">
                <a:moveTo>
                  <a:pt x="0" y="0"/>
                </a:moveTo>
                <a:lnTo>
                  <a:pt x="1884700" y="0"/>
                </a:lnTo>
                <a:lnTo>
                  <a:pt x="1884700" y="1932729"/>
                </a:lnTo>
                <a:lnTo>
                  <a:pt x="0" y="19327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02831" y="398283"/>
            <a:ext cx="6098813" cy="2456973"/>
          </a:xfrm>
          <a:prstGeom prst="rect">
            <a:avLst/>
          </a:prstGeom>
        </p:spPr>
        <p:txBody>
          <a:bodyPr lIns="0" tIns="0" rIns="0" bIns="0" rtlCol="0" anchor="t">
            <a:spAutoFit/>
          </a:bodyPr>
          <a:lstStyle/>
          <a:p>
            <a:pPr>
              <a:lnSpc>
                <a:spcPts val="9731"/>
              </a:lnSpc>
            </a:pPr>
            <a:r>
              <a:rPr lang="en-US" sz="7785">
                <a:solidFill>
                  <a:srgbClr val="8FD123"/>
                </a:solidFill>
                <a:latin typeface="Fraunces"/>
              </a:rPr>
              <a:t>Results ---&gt;</a:t>
            </a:r>
          </a:p>
          <a:p>
            <a:pPr>
              <a:lnSpc>
                <a:spcPts val="9732"/>
              </a:lnSpc>
            </a:pPr>
            <a:r>
              <a:rPr lang="en-US" sz="7785">
                <a:solidFill>
                  <a:srgbClr val="8FD123"/>
                </a:solidFill>
                <a:latin typeface="Fraunces"/>
              </a:rPr>
              <a:t>Case -1 </a:t>
            </a:r>
          </a:p>
        </p:txBody>
      </p:sp>
      <p:sp>
        <p:nvSpPr>
          <p:cNvPr id="10" name="TextBox 10"/>
          <p:cNvSpPr txBox="1"/>
          <p:nvPr/>
        </p:nvSpPr>
        <p:spPr>
          <a:xfrm>
            <a:off x="1814077" y="9229725"/>
            <a:ext cx="2702867" cy="862026"/>
          </a:xfrm>
          <a:prstGeom prst="rect">
            <a:avLst/>
          </a:prstGeom>
        </p:spPr>
        <p:txBody>
          <a:bodyPr lIns="0" tIns="0" rIns="0" bIns="0" rtlCol="0" anchor="t">
            <a:spAutoFit/>
          </a:bodyPr>
          <a:lstStyle/>
          <a:p>
            <a:pPr>
              <a:lnSpc>
                <a:spcPts val="6847"/>
              </a:lnSpc>
            </a:pPr>
            <a:r>
              <a:rPr lang="en-US" sz="5477">
                <a:solidFill>
                  <a:srgbClr val="FABD0B"/>
                </a:solidFill>
                <a:latin typeface="Fraunces"/>
              </a:rPr>
              <a:t>Case -2</a:t>
            </a:r>
          </a:p>
        </p:txBody>
      </p:sp>
      <p:sp>
        <p:nvSpPr>
          <p:cNvPr id="11" name="TextBox 11"/>
          <p:cNvSpPr txBox="1"/>
          <p:nvPr/>
        </p:nvSpPr>
        <p:spPr>
          <a:xfrm>
            <a:off x="9607823" y="5014785"/>
            <a:ext cx="8412897" cy="4859974"/>
          </a:xfrm>
          <a:prstGeom prst="rect">
            <a:avLst/>
          </a:prstGeom>
        </p:spPr>
        <p:txBody>
          <a:bodyPr lIns="0" tIns="0" rIns="0" bIns="0" rtlCol="0" anchor="t">
            <a:spAutoFit/>
          </a:bodyPr>
          <a:lstStyle/>
          <a:p>
            <a:pPr>
              <a:lnSpc>
                <a:spcPts val="4832"/>
              </a:lnSpc>
            </a:pPr>
            <a:r>
              <a:rPr lang="en-US" sz="3865">
                <a:solidFill>
                  <a:srgbClr val="FFFFFF"/>
                </a:solidFill>
                <a:latin typeface="Fraunces"/>
              </a:rPr>
              <a:t>In case 2  our location is at 5 as you can see in the graph sideway. EV stations are present at orange marked positions { 7 , 3 , 8 , 1}  where road is closed from  7 -&gt;13  and </a:t>
            </a:r>
          </a:p>
          <a:p>
            <a:pPr>
              <a:lnSpc>
                <a:spcPts val="4832"/>
              </a:lnSpc>
            </a:pPr>
            <a:r>
              <a:rPr lang="en-US" sz="3865">
                <a:solidFill>
                  <a:srgbClr val="FFFFFF"/>
                </a:solidFill>
                <a:latin typeface="Fraunces"/>
              </a:rPr>
              <a:t>7-&gt; 14  therefore for  station no 7 there is no path   hence output should be no path found .</a:t>
            </a:r>
          </a:p>
        </p:txBody>
      </p:sp>
      <p:sp>
        <p:nvSpPr>
          <p:cNvPr id="12" name="TextBox 12"/>
          <p:cNvSpPr txBox="1"/>
          <p:nvPr/>
        </p:nvSpPr>
        <p:spPr>
          <a:xfrm>
            <a:off x="7723124" y="6236326"/>
            <a:ext cx="1884699" cy="1222734"/>
          </a:xfrm>
          <a:prstGeom prst="rect">
            <a:avLst/>
          </a:prstGeom>
        </p:spPr>
        <p:txBody>
          <a:bodyPr lIns="0" tIns="0" rIns="0" bIns="0" rtlCol="0" anchor="t">
            <a:spAutoFit/>
          </a:bodyPr>
          <a:lstStyle/>
          <a:p>
            <a:pPr>
              <a:lnSpc>
                <a:spcPts val="9732"/>
              </a:lnSpc>
            </a:pPr>
            <a:r>
              <a:rPr lang="en-US" sz="7785">
                <a:solidFill>
                  <a:srgbClr val="FFFFFF"/>
                </a:solidFill>
                <a:latin typeface="Fraunces"/>
              </a:rPr>
              <a:t>---&gt;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1905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8995700" y="250062"/>
            <a:ext cx="9046165" cy="5648089"/>
          </a:xfrm>
          <a:custGeom>
            <a:avLst/>
            <a:gdLst/>
            <a:ahLst/>
            <a:cxnLst/>
            <a:rect l="l" t="t" r="r" b="b"/>
            <a:pathLst>
              <a:path w="9046165" h="5648089">
                <a:moveTo>
                  <a:pt x="0" y="0"/>
                </a:moveTo>
                <a:lnTo>
                  <a:pt x="9046165" y="0"/>
                </a:lnTo>
                <a:lnTo>
                  <a:pt x="9046165" y="5648089"/>
                </a:lnTo>
                <a:lnTo>
                  <a:pt x="0" y="5648089"/>
                </a:lnTo>
                <a:lnTo>
                  <a:pt x="0" y="0"/>
                </a:lnTo>
                <a:close/>
              </a:path>
            </a:pathLst>
          </a:custGeom>
          <a:blipFill>
            <a:blip r:embed="rId3"/>
            <a:stretch>
              <a:fillRect r="-4774"/>
            </a:stretch>
          </a:blipFill>
        </p:spPr>
      </p:sp>
      <p:sp>
        <p:nvSpPr>
          <p:cNvPr id="7" name="Freeform 7"/>
          <p:cNvSpPr/>
          <p:nvPr/>
        </p:nvSpPr>
        <p:spPr>
          <a:xfrm>
            <a:off x="14240022" y="6638364"/>
            <a:ext cx="3534962" cy="2911524"/>
          </a:xfrm>
          <a:custGeom>
            <a:avLst/>
            <a:gdLst/>
            <a:ahLst/>
            <a:cxnLst/>
            <a:rect l="l" t="t" r="r" b="b"/>
            <a:pathLst>
              <a:path w="3534962" h="2911524">
                <a:moveTo>
                  <a:pt x="0" y="0"/>
                </a:moveTo>
                <a:lnTo>
                  <a:pt x="3534962" y="0"/>
                </a:lnTo>
                <a:lnTo>
                  <a:pt x="3534962" y="2911524"/>
                </a:lnTo>
                <a:lnTo>
                  <a:pt x="0" y="2911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99873" y="1361145"/>
            <a:ext cx="834035" cy="1042543"/>
          </a:xfrm>
          <a:custGeom>
            <a:avLst/>
            <a:gdLst/>
            <a:ahLst/>
            <a:cxnLst/>
            <a:rect l="l" t="t" r="r" b="b"/>
            <a:pathLst>
              <a:path w="834035" h="1042543">
                <a:moveTo>
                  <a:pt x="0" y="0"/>
                </a:moveTo>
                <a:lnTo>
                  <a:pt x="834035" y="0"/>
                </a:lnTo>
                <a:lnTo>
                  <a:pt x="834035" y="1042543"/>
                </a:lnTo>
                <a:lnTo>
                  <a:pt x="0" y="10425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95920" y="188337"/>
            <a:ext cx="6965752" cy="842364"/>
          </a:xfrm>
          <a:prstGeom prst="rect">
            <a:avLst/>
          </a:prstGeom>
        </p:spPr>
        <p:txBody>
          <a:bodyPr lIns="0" tIns="0" rIns="0" bIns="0" rtlCol="0" anchor="t">
            <a:spAutoFit/>
          </a:bodyPr>
          <a:lstStyle/>
          <a:p>
            <a:pPr algn="ctr">
              <a:lnSpc>
                <a:spcPts val="6730"/>
              </a:lnSpc>
              <a:spcBef>
                <a:spcPct val="0"/>
              </a:spcBef>
            </a:pPr>
            <a:r>
              <a:rPr lang="en-US" sz="5386">
                <a:solidFill>
                  <a:srgbClr val="8FD123"/>
                </a:solidFill>
                <a:latin typeface="Fraunces Bold"/>
              </a:rPr>
              <a:t> Results Case 2 -----&gt;</a:t>
            </a:r>
          </a:p>
        </p:txBody>
      </p:sp>
      <p:sp>
        <p:nvSpPr>
          <p:cNvPr id="10" name="TextBox 10"/>
          <p:cNvSpPr txBox="1"/>
          <p:nvPr/>
        </p:nvSpPr>
        <p:spPr>
          <a:xfrm>
            <a:off x="266881" y="1863366"/>
            <a:ext cx="8728819" cy="7686521"/>
          </a:xfrm>
          <a:prstGeom prst="rect">
            <a:avLst/>
          </a:prstGeom>
        </p:spPr>
        <p:txBody>
          <a:bodyPr lIns="0" tIns="0" rIns="0" bIns="0" rtlCol="0" anchor="t">
            <a:spAutoFit/>
          </a:bodyPr>
          <a:lstStyle/>
          <a:p>
            <a:pPr>
              <a:lnSpc>
                <a:spcPts val="4459"/>
              </a:lnSpc>
            </a:pPr>
            <a:r>
              <a:rPr lang="en-US" sz="3567">
                <a:solidFill>
                  <a:srgbClr val="FABD0B"/>
                </a:solidFill>
                <a:latin typeface="Fraunces Bold"/>
              </a:rPr>
              <a:t>                           Costs  </a:t>
            </a:r>
          </a:p>
          <a:p>
            <a:pPr>
              <a:lnSpc>
                <a:spcPts val="3459"/>
              </a:lnSpc>
            </a:pPr>
            <a:r>
              <a:rPr lang="en-US" sz="2767">
                <a:solidFill>
                  <a:srgbClr val="FEAC7C"/>
                </a:solidFill>
                <a:latin typeface="Fraunces"/>
              </a:rPr>
              <a:t>    </a:t>
            </a:r>
            <a:r>
              <a:rPr lang="en-US" sz="2767">
                <a:solidFill>
                  <a:srgbClr val="FEAC7C"/>
                </a:solidFill>
                <a:latin typeface="Fraunces Bold"/>
              </a:rPr>
              <a:t>Computational Cost:</a:t>
            </a:r>
          </a:p>
          <a:p>
            <a:pPr marL="532749" lvl="1" indent="-266375">
              <a:lnSpc>
                <a:spcPts val="3084"/>
              </a:lnSpc>
              <a:buFont typeface="Arial"/>
              <a:buChar char="•"/>
            </a:pPr>
            <a:r>
              <a:rPr lang="en-US" sz="2467">
                <a:solidFill>
                  <a:srgbClr val="FEFEFE"/>
                </a:solidFill>
                <a:latin typeface="Fraunces"/>
              </a:rPr>
              <a:t>The main computational cost comes from running Dijkstra's algorithm, which has a time complexity of  O(E + V log V) for a graph represented as an adjacency list, where V is the number of vertices and E is the number of edges.</a:t>
            </a:r>
          </a:p>
          <a:p>
            <a:pPr marL="532749" lvl="1" indent="-266375">
              <a:lnSpc>
                <a:spcPts val="3084"/>
              </a:lnSpc>
              <a:buFont typeface="Arial"/>
              <a:buChar char="•"/>
            </a:pPr>
            <a:r>
              <a:rPr lang="en-US" sz="2467">
                <a:solidFill>
                  <a:srgbClr val="FEFEFE"/>
                </a:solidFill>
                <a:latin typeface="Fraunces"/>
              </a:rPr>
              <a:t>In our  code, the graph is represented using an adjacency list, so the Dijkstra's algorithm's time complexity is O(V^2 ), where E is the number of edges and V is the number of vertices.</a:t>
            </a:r>
          </a:p>
          <a:p>
            <a:pPr marL="532749" lvl="1" indent="-266375">
              <a:lnSpc>
                <a:spcPts val="3084"/>
              </a:lnSpc>
              <a:buFont typeface="Arial"/>
              <a:buChar char="•"/>
            </a:pPr>
            <a:r>
              <a:rPr lang="en-US" sz="2467">
                <a:solidFill>
                  <a:srgbClr val="FEFEFE"/>
                </a:solidFill>
                <a:latin typeface="Fraunces"/>
              </a:rPr>
              <a:t>Additionally, updating traffic conditions also has a cost, but it's relatively low compared to Dijkstra's algorithm</a:t>
            </a:r>
          </a:p>
          <a:p>
            <a:pPr>
              <a:lnSpc>
                <a:spcPts val="3084"/>
              </a:lnSpc>
            </a:pPr>
            <a:r>
              <a:rPr lang="en-US" sz="2467">
                <a:solidFill>
                  <a:srgbClr val="FEFEFE"/>
                </a:solidFill>
                <a:latin typeface="Fraunces"/>
              </a:rPr>
              <a:t>.</a:t>
            </a:r>
          </a:p>
          <a:p>
            <a:pPr>
              <a:lnSpc>
                <a:spcPts val="3459"/>
              </a:lnSpc>
            </a:pPr>
            <a:r>
              <a:rPr lang="en-US" sz="2767">
                <a:solidFill>
                  <a:srgbClr val="FEAC7C"/>
                </a:solidFill>
                <a:latin typeface="Fraunces"/>
              </a:rPr>
              <a:t>    </a:t>
            </a:r>
            <a:r>
              <a:rPr lang="en-US" sz="2767">
                <a:solidFill>
                  <a:srgbClr val="FEAC7C"/>
                </a:solidFill>
                <a:latin typeface="Fraunces Bold"/>
              </a:rPr>
              <a:t>Memory Cost:</a:t>
            </a:r>
          </a:p>
          <a:p>
            <a:pPr marL="532749" lvl="1" indent="-266375">
              <a:lnSpc>
                <a:spcPts val="3084"/>
              </a:lnSpc>
              <a:buFont typeface="Arial"/>
              <a:buChar char="•"/>
            </a:pPr>
            <a:r>
              <a:rPr lang="en-US" sz="2467">
                <a:solidFill>
                  <a:srgbClr val="FEFEFE"/>
                </a:solidFill>
                <a:latin typeface="Fraunces"/>
              </a:rPr>
              <a:t>Memory is allocated for storing the graph, adjacency lists, nodes, and other data structures. The space complexity is O(V + E), where V is the number of vertices and E is the number of edges.</a:t>
            </a:r>
          </a:p>
        </p:txBody>
      </p:sp>
      <p:grpSp>
        <p:nvGrpSpPr>
          <p:cNvPr id="11" name="Group 11"/>
          <p:cNvGrpSpPr/>
          <p:nvPr/>
        </p:nvGrpSpPr>
        <p:grpSpPr>
          <a:xfrm>
            <a:off x="9440228" y="1246823"/>
            <a:ext cx="5239703" cy="502920"/>
            <a:chOff x="0" y="0"/>
            <a:chExt cx="6986270" cy="670560"/>
          </a:xfrm>
        </p:grpSpPr>
        <p:sp>
          <p:nvSpPr>
            <p:cNvPr id="12" name="Freeform 12"/>
            <p:cNvSpPr/>
            <p:nvPr/>
          </p:nvSpPr>
          <p:spPr>
            <a:xfrm>
              <a:off x="-20320" y="43180"/>
              <a:ext cx="7037070" cy="605790"/>
            </a:xfrm>
            <a:custGeom>
              <a:avLst/>
              <a:gdLst/>
              <a:ahLst/>
              <a:cxnLst/>
              <a:rect l="l" t="t" r="r" b="b"/>
              <a:pathLst>
                <a:path w="7037070" h="605790">
                  <a:moveTo>
                    <a:pt x="71120" y="81280"/>
                  </a:moveTo>
                  <a:cubicBezTo>
                    <a:pt x="514350" y="87630"/>
                    <a:pt x="576580" y="109220"/>
                    <a:pt x="657860" y="119380"/>
                  </a:cubicBezTo>
                  <a:cubicBezTo>
                    <a:pt x="750570" y="129540"/>
                    <a:pt x="861060" y="143510"/>
                    <a:pt x="953770" y="142240"/>
                  </a:cubicBezTo>
                  <a:cubicBezTo>
                    <a:pt x="1036320" y="142240"/>
                    <a:pt x="1094740" y="123190"/>
                    <a:pt x="1186180" y="118110"/>
                  </a:cubicBezTo>
                  <a:cubicBezTo>
                    <a:pt x="1314450" y="111760"/>
                    <a:pt x="1517650" y="124460"/>
                    <a:pt x="1651000" y="118110"/>
                  </a:cubicBezTo>
                  <a:cubicBezTo>
                    <a:pt x="1750060" y="114300"/>
                    <a:pt x="1803400" y="101600"/>
                    <a:pt x="1912620" y="95250"/>
                  </a:cubicBezTo>
                  <a:cubicBezTo>
                    <a:pt x="2092960" y="83820"/>
                    <a:pt x="2396490" y="73660"/>
                    <a:pt x="2636520" y="68580"/>
                  </a:cubicBezTo>
                  <a:cubicBezTo>
                    <a:pt x="2875280" y="64770"/>
                    <a:pt x="3069590" y="64770"/>
                    <a:pt x="3346450" y="68580"/>
                  </a:cubicBezTo>
                  <a:cubicBezTo>
                    <a:pt x="3737610" y="73660"/>
                    <a:pt x="4483100" y="72390"/>
                    <a:pt x="4763770" y="105410"/>
                  </a:cubicBezTo>
                  <a:cubicBezTo>
                    <a:pt x="4883150" y="119380"/>
                    <a:pt x="4936490" y="168910"/>
                    <a:pt x="5017770" y="158750"/>
                  </a:cubicBezTo>
                  <a:cubicBezTo>
                    <a:pt x="5100320" y="148590"/>
                    <a:pt x="5158740" y="63500"/>
                    <a:pt x="5255260" y="40640"/>
                  </a:cubicBezTo>
                  <a:cubicBezTo>
                    <a:pt x="5382260" y="8890"/>
                    <a:pt x="5596890" y="39370"/>
                    <a:pt x="5727700" y="31750"/>
                  </a:cubicBezTo>
                  <a:cubicBezTo>
                    <a:pt x="5821680" y="25400"/>
                    <a:pt x="5866130" y="11430"/>
                    <a:pt x="5967730" y="7620"/>
                  </a:cubicBezTo>
                  <a:cubicBezTo>
                    <a:pt x="6140450" y="0"/>
                    <a:pt x="6501130" y="3810"/>
                    <a:pt x="6672580" y="19050"/>
                  </a:cubicBezTo>
                  <a:cubicBezTo>
                    <a:pt x="6772910" y="27940"/>
                    <a:pt x="6861810" y="64770"/>
                    <a:pt x="6908800" y="57150"/>
                  </a:cubicBezTo>
                  <a:cubicBezTo>
                    <a:pt x="6931660" y="53340"/>
                    <a:pt x="6943090" y="24130"/>
                    <a:pt x="6954520" y="31750"/>
                  </a:cubicBezTo>
                  <a:cubicBezTo>
                    <a:pt x="6988810" y="52070"/>
                    <a:pt x="7037070" y="410210"/>
                    <a:pt x="6954520" y="488950"/>
                  </a:cubicBezTo>
                  <a:cubicBezTo>
                    <a:pt x="6859270" y="580390"/>
                    <a:pt x="6492240" y="467360"/>
                    <a:pt x="6336030" y="463550"/>
                  </a:cubicBezTo>
                  <a:cubicBezTo>
                    <a:pt x="6239510" y="462280"/>
                    <a:pt x="6179820" y="459740"/>
                    <a:pt x="6102350" y="463550"/>
                  </a:cubicBezTo>
                  <a:cubicBezTo>
                    <a:pt x="6024880" y="467360"/>
                    <a:pt x="5962650" y="483870"/>
                    <a:pt x="5869940" y="486410"/>
                  </a:cubicBezTo>
                  <a:cubicBezTo>
                    <a:pt x="5737860" y="491490"/>
                    <a:pt x="5510530" y="454660"/>
                    <a:pt x="5380990" y="476250"/>
                  </a:cubicBezTo>
                  <a:cubicBezTo>
                    <a:pt x="5290820" y="491490"/>
                    <a:pt x="5240020" y="542290"/>
                    <a:pt x="5158740" y="557530"/>
                  </a:cubicBezTo>
                  <a:cubicBezTo>
                    <a:pt x="5064760" y="575310"/>
                    <a:pt x="4991100" y="562610"/>
                    <a:pt x="4846320" y="561340"/>
                  </a:cubicBezTo>
                  <a:cubicBezTo>
                    <a:pt x="4513580" y="560070"/>
                    <a:pt x="3710940" y="528320"/>
                    <a:pt x="3200400" y="525780"/>
                  </a:cubicBezTo>
                  <a:cubicBezTo>
                    <a:pt x="2757170" y="523240"/>
                    <a:pt x="2231390" y="521970"/>
                    <a:pt x="1957070" y="539750"/>
                  </a:cubicBezTo>
                  <a:cubicBezTo>
                    <a:pt x="1819910" y="548640"/>
                    <a:pt x="1775460" y="568960"/>
                    <a:pt x="1651000" y="575310"/>
                  </a:cubicBezTo>
                  <a:cubicBezTo>
                    <a:pt x="1459230" y="586740"/>
                    <a:pt x="1137920" y="582930"/>
                    <a:pt x="919480" y="575310"/>
                  </a:cubicBezTo>
                  <a:cubicBezTo>
                    <a:pt x="739140" y="568960"/>
                    <a:pt x="579120" y="543560"/>
                    <a:pt x="429260" y="538480"/>
                  </a:cubicBezTo>
                  <a:cubicBezTo>
                    <a:pt x="300990" y="534670"/>
                    <a:pt x="134620" y="605790"/>
                    <a:pt x="71120" y="543560"/>
                  </a:cubicBezTo>
                  <a:cubicBezTo>
                    <a:pt x="0" y="472440"/>
                    <a:pt x="71120" y="81280"/>
                    <a:pt x="71120" y="81280"/>
                  </a:cubicBezTo>
                </a:path>
              </a:pathLst>
            </a:custGeom>
            <a:solidFill>
              <a:srgbClr val="FFF234">
                <a:alpha val="49804"/>
              </a:srgbClr>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1306</Words>
  <Application>Microsoft Office PowerPoint</Application>
  <PresentationFormat>Custom</PresentationFormat>
  <Paragraphs>150</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Arimo Bold</vt:lpstr>
      <vt:lpstr>Canva Sans Bold</vt:lpstr>
      <vt:lpstr>Arimo</vt:lpstr>
      <vt:lpstr>Fraunces Bold</vt:lpstr>
      <vt:lpstr>Fraunces</vt:lpstr>
      <vt:lpstr>Calibri</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Dynamic-EV-Charging-Locator-Enhancing-Navigation-Efficiency.pptx</dc:title>
  <cp:lastModifiedBy>Sudarshan Rajhansa</cp:lastModifiedBy>
  <cp:revision>2</cp:revision>
  <dcterms:created xsi:type="dcterms:W3CDTF">2006-08-16T00:00:00Z</dcterms:created>
  <dcterms:modified xsi:type="dcterms:W3CDTF">2024-04-29T16:31:57Z</dcterms:modified>
  <dc:identifier>DAGDuayczUU</dc:identifier>
</cp:coreProperties>
</file>